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1"/>
  </p:notesMasterIdLst>
  <p:handoutMasterIdLst>
    <p:handoutMasterId r:id="rId82"/>
  </p:handoutMasterIdLst>
  <p:sldIdLst>
    <p:sldId id="257" r:id="rId2"/>
    <p:sldId id="268" r:id="rId3"/>
    <p:sldId id="269" r:id="rId4"/>
    <p:sldId id="283" r:id="rId5"/>
    <p:sldId id="284" r:id="rId6"/>
    <p:sldId id="281" r:id="rId7"/>
    <p:sldId id="282" r:id="rId8"/>
    <p:sldId id="276" r:id="rId9"/>
    <p:sldId id="277" r:id="rId10"/>
    <p:sldId id="285" r:id="rId11"/>
    <p:sldId id="301" r:id="rId12"/>
    <p:sldId id="272" r:id="rId13"/>
    <p:sldId id="278" r:id="rId14"/>
    <p:sldId id="296" r:id="rId15"/>
    <p:sldId id="294" r:id="rId16"/>
    <p:sldId id="295" r:id="rId17"/>
    <p:sldId id="327" r:id="rId18"/>
    <p:sldId id="326" r:id="rId19"/>
    <p:sldId id="395" r:id="rId20"/>
    <p:sldId id="319" r:id="rId21"/>
    <p:sldId id="320" r:id="rId22"/>
    <p:sldId id="321" r:id="rId23"/>
    <p:sldId id="334" r:id="rId24"/>
    <p:sldId id="335" r:id="rId25"/>
    <p:sldId id="336" r:id="rId26"/>
    <p:sldId id="337" r:id="rId27"/>
    <p:sldId id="302" r:id="rId28"/>
    <p:sldId id="396" r:id="rId29"/>
    <p:sldId id="397" r:id="rId30"/>
    <p:sldId id="398" r:id="rId31"/>
    <p:sldId id="299" r:id="rId32"/>
    <p:sldId id="378" r:id="rId33"/>
    <p:sldId id="379" r:id="rId34"/>
    <p:sldId id="381" r:id="rId35"/>
    <p:sldId id="382" r:id="rId36"/>
    <p:sldId id="383" r:id="rId37"/>
    <p:sldId id="384" r:id="rId38"/>
    <p:sldId id="385" r:id="rId39"/>
    <p:sldId id="316" r:id="rId40"/>
    <p:sldId id="394" r:id="rId41"/>
    <p:sldId id="352" r:id="rId42"/>
    <p:sldId id="341" r:id="rId43"/>
    <p:sldId id="354" r:id="rId44"/>
    <p:sldId id="388" r:id="rId45"/>
    <p:sldId id="355" r:id="rId46"/>
    <p:sldId id="356" r:id="rId47"/>
    <p:sldId id="372" r:id="rId48"/>
    <p:sldId id="357" r:id="rId49"/>
    <p:sldId id="377" r:id="rId50"/>
    <p:sldId id="360" r:id="rId51"/>
    <p:sldId id="359" r:id="rId52"/>
    <p:sldId id="361" r:id="rId53"/>
    <p:sldId id="305" r:id="rId54"/>
    <p:sldId id="306" r:id="rId55"/>
    <p:sldId id="368" r:id="rId56"/>
    <p:sldId id="375" r:id="rId57"/>
    <p:sldId id="376" r:id="rId58"/>
    <p:sldId id="342" r:id="rId59"/>
    <p:sldId id="343" r:id="rId60"/>
    <p:sldId id="347" r:id="rId61"/>
    <p:sldId id="349" r:id="rId62"/>
    <p:sldId id="350" r:id="rId63"/>
    <p:sldId id="351" r:id="rId64"/>
    <p:sldId id="344" r:id="rId65"/>
    <p:sldId id="345" r:id="rId66"/>
    <p:sldId id="346" r:id="rId67"/>
    <p:sldId id="303" r:id="rId68"/>
    <p:sldId id="273" r:id="rId69"/>
    <p:sldId id="399" r:id="rId70"/>
    <p:sldId id="298" r:id="rId71"/>
    <p:sldId id="387" r:id="rId72"/>
    <p:sldId id="389" r:id="rId73"/>
    <p:sldId id="391" r:id="rId74"/>
    <p:sldId id="392" r:id="rId75"/>
    <p:sldId id="317" r:id="rId76"/>
    <p:sldId id="291" r:id="rId77"/>
    <p:sldId id="292" r:id="rId78"/>
    <p:sldId id="293" r:id="rId79"/>
    <p:sldId id="393" r:id="rId80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52" y="-18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5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pPr>
              <a:defRPr/>
            </a:pPr>
            <a:fld id="{8B8B0119-F966-4312-916B-9ABB1E390205}" type="datetimeFigureOut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GB"/>
              <a:t>eliseov@med.ucm.es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>
              <a:defRPr/>
            </a:pPr>
            <a:fld id="{EA99D0F2-CF1B-419C-86A1-48D72EB3701C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2E48A93C-333F-40E0-9F5A-90AD9E5D09AA}" type="datetimeFigureOut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en-GB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GB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eliseov@med.ucm.es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89AB6FBD-7746-49A2-B5B0-7E52EADDB3B0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8D8BF4-5441-46AB-8E49-50930A8B171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eliseov@med.ucm.es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A368DE-D4A0-4CB0-924E-D584516C0AA7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D95AB4-9E07-4BE6-8FCD-AABF7FBD3F67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2560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8A16E32-B197-4576-970B-80D640027900}" type="slidenum">
              <a:rPr lang="en-GB" smtClean="0"/>
              <a:pPr>
                <a:defRPr/>
              </a:pPr>
              <a:t>14</a:t>
            </a:fld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140292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</a:p>
        </p:txBody>
      </p:sp>
      <p:sp>
        <p:nvSpPr>
          <p:cNvPr id="140293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4C7795-9251-4B00-9F09-4F6F024A08E6}" type="slidenum">
              <a:rPr lang="en-GB" smtClean="0"/>
              <a:pPr>
                <a:defRPr/>
              </a:pPr>
              <a:t>15</a:t>
            </a:fld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141316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</a:p>
        </p:txBody>
      </p:sp>
      <p:sp>
        <p:nvSpPr>
          <p:cNvPr id="141317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FBC5B6-B61A-486D-B37F-861979733A70}" type="slidenum">
              <a:rPr lang="en-GB" smtClean="0"/>
              <a:pPr>
                <a:defRPr/>
              </a:pPr>
              <a:t>16</a:t>
            </a:fld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721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137220" name="3 Marcador de pie de página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GB" smtClean="0"/>
              <a:t>eliseov@med.ucm.es</a:t>
            </a:r>
          </a:p>
        </p:txBody>
      </p:sp>
      <p:sp>
        <p:nvSpPr>
          <p:cNvPr id="137221" name="4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EE7FB4-6E81-40C8-833F-BE5803711A57}" type="slidenum">
              <a:rPr lang="en-GB" smtClean="0"/>
              <a:pPr/>
              <a:t>20</a:t>
            </a:fld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824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138244" name="3 Marcador de pie de página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GB" smtClean="0"/>
              <a:t>eliseov@med.ucm.es</a:t>
            </a:r>
          </a:p>
        </p:txBody>
      </p:sp>
      <p:sp>
        <p:nvSpPr>
          <p:cNvPr id="138245" name="4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F575A-878C-41A1-892E-A397BE6F86F0}" type="slidenum">
              <a:rPr lang="en-GB" smtClean="0"/>
              <a:pPr/>
              <a:t>21</a:t>
            </a:fld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87FFC2-81F0-4ED3-BB46-E2C62BB40BCA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71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17D849-E1DC-488D-A004-9B25E4CC6B0E}" type="slidenum">
              <a:rPr lang="es-ES" smtClean="0"/>
              <a:pPr/>
              <a:t>28</a:t>
            </a:fld>
            <a:endParaRPr lang="es-ES" smtClean="0"/>
          </a:p>
        </p:txBody>
      </p:sp>
      <p:sp>
        <p:nvSpPr>
          <p:cNvPr id="71685" name="4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eliseov@med.ucm.es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747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0B1FE4-1B71-4C6C-9274-3B46B58EA300}" type="slidenum">
              <a:rPr lang="es-ES" smtClean="0"/>
              <a:pPr/>
              <a:t>29</a:t>
            </a:fld>
            <a:endParaRPr lang="es-ES" smtClean="0"/>
          </a:p>
        </p:txBody>
      </p:sp>
      <p:sp>
        <p:nvSpPr>
          <p:cNvPr id="74757" name="4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eliseov@med.ucm.es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87FFC2-81F0-4ED3-BB46-E2C62BB40BC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768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6FEDD4-798C-4F78-94F2-F93F90CBC77A}" type="slidenum">
              <a:rPr lang="es-ES" smtClean="0"/>
              <a:pPr/>
              <a:t>30</a:t>
            </a:fld>
            <a:endParaRPr lang="es-ES" smtClean="0"/>
          </a:p>
        </p:txBody>
      </p:sp>
      <p:sp>
        <p:nvSpPr>
          <p:cNvPr id="76805" name="4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eliseov@med.ucm.es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eliseov@med.ucm.es</a:t>
            </a:r>
          </a:p>
        </p:txBody>
      </p:sp>
      <p:sp>
        <p:nvSpPr>
          <p:cNvPr id="665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66F5CB-2D3F-40C8-96B3-55520E2C501A}" type="slidenum">
              <a:rPr lang="en-US" smtClean="0">
                <a:latin typeface="Arial" charset="0"/>
              </a:rPr>
              <a:pPr/>
              <a:t>40</a:t>
            </a:fld>
            <a:endParaRPr lang="en-US" smtClean="0">
              <a:latin typeface="Arial" charset="0"/>
            </a:endParaRPr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Curso de Protección Radiológica en Radiología Intervencionista</a:t>
            </a:r>
          </a:p>
        </p:txBody>
      </p:sp>
      <p:sp>
        <p:nvSpPr>
          <p:cNvPr id="67587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Eliseo Vañó, Universidad Complutense de Madrid.  &lt;eliseov@med.ucm.es&gt;</a:t>
            </a:r>
          </a:p>
        </p:txBody>
      </p:sp>
      <p:sp>
        <p:nvSpPr>
          <p:cNvPr id="6758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176CCC-6C82-4A13-8511-7BBD9BA366D8}" type="slidenum">
              <a:rPr lang="es-ES" smtClean="0">
                <a:latin typeface="Arial" pitchFamily="34" charset="0"/>
              </a:rPr>
              <a:pPr/>
              <a:t>41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675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675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6963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69636" name="3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Curso de Protección Radiológica en Radiología Intervencionista</a:t>
            </a:r>
          </a:p>
        </p:txBody>
      </p:sp>
      <p:sp>
        <p:nvSpPr>
          <p:cNvPr id="69637" name="4 Marcador de pie de página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Eliseo Vañó, Universidad Complutense de Madrid.  &lt;eliseov@med.ucm.es&gt;</a:t>
            </a:r>
          </a:p>
        </p:txBody>
      </p:sp>
      <p:sp>
        <p:nvSpPr>
          <p:cNvPr id="69638" name="5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2E753F-1822-489F-948F-21ACFC6F0F90}" type="slidenum">
              <a:rPr lang="es-ES" smtClean="0">
                <a:latin typeface="Arial" pitchFamily="34" charset="0"/>
              </a:rPr>
              <a:pPr/>
              <a:t>43</a:t>
            </a:fld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eliseov@med.ucm.es</a:t>
            </a:r>
          </a:p>
        </p:txBody>
      </p:sp>
      <p:sp>
        <p:nvSpPr>
          <p:cNvPr id="706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E7951D-4F3F-4F20-9EF4-40C7D2174654}" type="slidenum">
              <a:rPr lang="en-US" smtClean="0">
                <a:latin typeface="Arial" pitchFamily="34" charset="0"/>
              </a:rPr>
              <a:pPr/>
              <a:t>45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706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06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eliseov@med.ucm.es</a:t>
            </a:r>
          </a:p>
        </p:txBody>
      </p:sp>
      <p:sp>
        <p:nvSpPr>
          <p:cNvPr id="716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96A48D-76DA-4AAA-B268-50D1906E7286}" type="slidenum">
              <a:rPr lang="en-US" smtClean="0">
                <a:latin typeface="Arial" pitchFamily="34" charset="0"/>
              </a:rPr>
              <a:pPr/>
              <a:t>46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7475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74756" name="3 Marcador de encabezado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Curso de Protección Radiológica en Radiología Intervencionista</a:t>
            </a:r>
          </a:p>
        </p:txBody>
      </p:sp>
      <p:sp>
        <p:nvSpPr>
          <p:cNvPr id="74757" name="4 Marcador de pie de página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s-ES" smtClean="0">
                <a:latin typeface="Arial" pitchFamily="34" charset="0"/>
              </a:rPr>
              <a:t>Eliseo Vañó, Universidad Complutense de Madrid.  &lt;eliseov@med.ucm.es&gt;</a:t>
            </a:r>
          </a:p>
        </p:txBody>
      </p:sp>
      <p:sp>
        <p:nvSpPr>
          <p:cNvPr id="74758" name="5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CCCC98-F680-44AF-859D-287BC7B44C0F}" type="slidenum">
              <a:rPr lang="es-ES" smtClean="0">
                <a:latin typeface="Arial" pitchFamily="34" charset="0"/>
              </a:rPr>
              <a:pPr/>
              <a:t>50</a:t>
            </a:fld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7373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9AC669-6CA4-4BD0-BB99-00ED61A16E12}" type="slidenum">
              <a:rPr lang="en-GB" smtClean="0">
                <a:latin typeface="Arial" pitchFamily="34" charset="0"/>
              </a:rPr>
              <a:pPr/>
              <a:t>51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7577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7578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D56876-5EC8-4B31-A42D-326367184D02}" type="slidenum">
              <a:rPr lang="en-GB" smtClean="0">
                <a:latin typeface="Arial" pitchFamily="34" charset="0"/>
              </a:rPr>
              <a:pPr/>
              <a:t>52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0463" y="892175"/>
            <a:ext cx="4776787" cy="3582988"/>
          </a:xfrm>
          <a:ln/>
        </p:spPr>
      </p:sp>
      <p:sp>
        <p:nvSpPr>
          <p:cNvPr id="8089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09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9DA0EB-3E9E-48D1-9626-01A35AB4E6F9}" type="slidenum">
              <a:rPr lang="en-GB" smtClean="0">
                <a:latin typeface="Arial" pitchFamily="34" charset="0"/>
              </a:rPr>
              <a:pPr/>
              <a:t>55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FB01D8-C8FF-4015-833D-EEB206DC3BB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3491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7E5CDB0-B817-446B-A6A4-102D81F14E5A}" type="slidenum">
              <a:rPr lang="en-GB" smtClean="0"/>
              <a:pPr>
                <a:defRPr/>
              </a:pPr>
              <a:t>56</a:t>
            </a:fld>
            <a:endParaRPr lang="en-GB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87FFC2-81F0-4ED3-BB46-E2C62BB40BCA}" type="slidenum">
              <a:rPr lang="en-GB" smtClean="0"/>
              <a:pPr>
                <a:defRPr/>
              </a:pPr>
              <a:t>67</a:t>
            </a:fld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D76A45-7F46-4666-86A6-58D5A3A5B2EC}" type="slidenum">
              <a:rPr lang="en-GB" smtClean="0"/>
              <a:pPr>
                <a:defRPr/>
              </a:pPr>
              <a:t>68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5F3A72-80E6-4520-91D2-935507EF49E8}" type="slidenum">
              <a:rPr lang="en-GB" smtClean="0"/>
              <a:pPr>
                <a:defRPr/>
              </a:pPr>
              <a:t>69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600E19-B7C2-4523-AFBE-4725EC58E80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AB6FBD-7746-49A2-B5B0-7E52EADDB3B0}" type="slidenum">
              <a:rPr lang="en-GB" smtClean="0"/>
              <a:pPr>
                <a:defRPr/>
              </a:pPr>
              <a:t>79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D7AF0E-C5BA-489B-84D5-C5DF92F244B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4E91F5-A306-4F7C-BB5F-979D066E31E2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F397DD-05A4-4D04-9837-98070F45D0E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2C67AC-CAA7-4E60-977B-936E2B7CE6B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ACAC9D-EC73-414C-9D6D-A8F6745D24B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eliseov@med.ucm.es</a:t>
            </a: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87FFC2-81F0-4ED3-BB46-E2C62BB40BC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7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5EFF01-DFB1-44DF-A4F6-B5CF2C51BA92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9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F9E770-BC98-4772-9A48-5A896798A5B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5CDB3-A641-4DFE-A228-B0649E60FAE9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5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83F31-F92C-4A88-B0E9-D71A4BCD49CC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566BB-538E-4CDB-B16D-8516A1552126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5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6683-D167-43C0-ADC5-C93970565F3C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1511300"/>
            <a:ext cx="9142413" cy="76200"/>
          </a:xfrm>
          <a:prstGeom prst="rect">
            <a:avLst/>
          </a:prstGeom>
          <a:gradFill rotWithShape="0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703263" y="6248400"/>
            <a:ext cx="189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65475" y="6248400"/>
            <a:ext cx="28130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/PP, lp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34213" y="6248400"/>
            <a:ext cx="1898650" cy="457200"/>
          </a:xfrm>
        </p:spPr>
        <p:txBody>
          <a:bodyPr/>
          <a:lstStyle>
            <a:lvl1pPr>
              <a:defRPr sz="10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AF9D8755-3FDB-4D72-95CA-6B31DC4AB9E7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3"/>
          <p:cNvSpPr>
            <a:spLocks noChangeArrowheads="1"/>
          </p:cNvSpPr>
          <p:nvPr/>
        </p:nvSpPr>
        <p:spPr bwMode="auto">
          <a:xfrm>
            <a:off x="0" y="1511300"/>
            <a:ext cx="9142535" cy="76200"/>
          </a:xfrm>
          <a:prstGeom prst="rect">
            <a:avLst/>
          </a:prstGeom>
          <a:gradFill rotWithShape="0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graphicFrame>
        <p:nvGraphicFramePr>
          <p:cNvPr id="7" name="Object 65"/>
          <p:cNvGraphicFramePr>
            <a:graphicFrameLocks noChangeAspect="1"/>
          </p:cNvGraphicFramePr>
          <p:nvPr/>
        </p:nvGraphicFramePr>
        <p:xfrm>
          <a:off x="140677" y="6324600"/>
          <a:ext cx="317989" cy="381000"/>
        </p:xfrm>
        <a:graphic>
          <a:graphicData uri="http://schemas.openxmlformats.org/presentationml/2006/ole">
            <p:oleObj spid="_x0000_s1026" name="Paint Shop Pro Image" r:id="rId3" imgW="2342098" imgH="2595122" progId="">
              <p:embed/>
            </p:oleObj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6BAA-7920-44D0-8BB9-CDB192D9BBE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BCCD3-460C-4948-8895-DE4D009D3439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5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3364-49B4-419C-AD88-753D0A05AB63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CF8DE5-0B9F-425B-9C90-43AC6FC564D6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4FDF1A-9DC1-463F-9A91-8F54DE971371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F9E20-314E-4ADF-9FB5-375B364DEF2D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6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9D2FF-6858-46EB-ADB4-9A5D4EEF5DC8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1C8D6-FD54-4D87-9108-E2EBEAA336BA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8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B3438-EA7A-42CD-870A-DA4C801C1852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CC694-D39B-417C-8F08-86A6648B1B84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4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7B02D-3CBD-499C-85FF-6B1FD0C147D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2A434A-D49B-433F-BCA6-8EE3E65864F6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28DB9B-1F07-48CF-80C8-25912CFF53D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181F-45D7-41BC-A858-47C92C1B1D19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6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E3C43-DBCB-4997-8E64-C2EAF5B9B6F3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 redondeado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Redondear rectángulo de esquina sencilla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ED7404-074D-4727-BC8D-8DB7B816C588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F06EB3-D095-446F-9BA0-40568959012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1" name="3 Marcador de texto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533A42C-61CE-4FF7-A7A4-11DC6C79421B}" type="datetime1">
              <a:rPr lang="en-US"/>
              <a:pPr>
                <a:defRPr/>
              </a:pPr>
              <a:t>5/14/2012</a:t>
            </a:fld>
            <a:endParaRPr lang="en-GB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5723EC1-E046-40FD-A94F-69D74C7C151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66" r:id="rId2"/>
    <p:sldLayoutId id="2147484274" r:id="rId3"/>
    <p:sldLayoutId id="2147484267" r:id="rId4"/>
    <p:sldLayoutId id="2147484268" r:id="rId5"/>
    <p:sldLayoutId id="2147484269" r:id="rId6"/>
    <p:sldLayoutId id="2147484275" r:id="rId7"/>
    <p:sldLayoutId id="2147484270" r:id="rId8"/>
    <p:sldLayoutId id="2147484276" r:id="rId9"/>
    <p:sldLayoutId id="2147484271" r:id="rId10"/>
    <p:sldLayoutId id="2147484272" r:id="rId11"/>
    <p:sldLayoutId id="2147484277" r:id="rId12"/>
    <p:sldLayoutId id="2147484278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wmf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7" Type="http://schemas.openxmlformats.org/officeDocument/2006/relationships/image" Target="../media/image87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emf"/><Relationship Id="rId5" Type="http://schemas.openxmlformats.org/officeDocument/2006/relationships/image" Target="../media/image85.emf"/><Relationship Id="rId4" Type="http://schemas.openxmlformats.org/officeDocument/2006/relationships/image" Target="../media/image84.e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emf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851803" cy="142876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200" i="1" dirty="0" err="1" smtClean="0"/>
              <a:t>Refresher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Course</a:t>
            </a:r>
            <a:r>
              <a:rPr lang="es-ES" sz="3200" i="1" dirty="0" smtClean="0"/>
              <a:t> (</a:t>
            </a:r>
            <a:r>
              <a:rPr lang="en-US" sz="3200" i="1" dirty="0" smtClean="0"/>
              <a:t>RC20): Radiation Protection in interventional X-ray procedures</a:t>
            </a:r>
            <a:endParaRPr lang="en-GB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429000" y="3684588"/>
            <a:ext cx="5065713" cy="2530475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b="1" i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3100" b="1" i="1" dirty="0" err="1" smtClean="0"/>
              <a:t>Thursday</a:t>
            </a:r>
            <a:r>
              <a:rPr lang="es-ES" sz="3100" b="1" i="1" dirty="0" smtClean="0"/>
              <a:t> 17 </a:t>
            </a:r>
            <a:r>
              <a:rPr lang="es-ES" sz="3100" b="1" i="1" dirty="0" err="1" smtClean="0"/>
              <a:t>May</a:t>
            </a:r>
            <a:r>
              <a:rPr lang="es-ES" sz="3100" b="1" i="1" dirty="0" smtClean="0"/>
              <a:t>, 2012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3100" b="1" i="1" dirty="0" smtClean="0"/>
              <a:t>08:00 – 09:00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sz="3100" b="1" i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sz="1500" b="1" i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2600" b="1" i="1" dirty="0" smtClean="0"/>
              <a:t>Eliseo Vano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2600" b="1" i="1" dirty="0" err="1" smtClean="0"/>
              <a:t>Radiology</a:t>
            </a:r>
            <a:r>
              <a:rPr lang="es-ES" sz="2600" b="1" i="1" dirty="0" smtClean="0"/>
              <a:t> </a:t>
            </a:r>
            <a:r>
              <a:rPr lang="es-ES" sz="2600" b="1" i="1" dirty="0" err="1" smtClean="0"/>
              <a:t>Department</a:t>
            </a:r>
            <a:endParaRPr lang="es-ES" sz="2600" b="1" i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2100" b="1" i="1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sz="2100" b="1" i="1" dirty="0" smtClean="0"/>
              <a:t>COMPLUTENSE UNIVERSITY MADRID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/>
              <a:t> </a:t>
            </a:r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B5A332-0289-4821-8EB3-E8C52C0B0DC2}" type="slidenum">
              <a:rPr lang="en-GB"/>
              <a:pPr>
                <a:defRPr/>
              </a:pPr>
              <a:t>1</a:t>
            </a:fld>
            <a:endParaRPr lang="en-GB"/>
          </a:p>
        </p:txBody>
      </p:sp>
      <p:pic>
        <p:nvPicPr>
          <p:cNvPr id="717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572000"/>
            <a:ext cx="1643062" cy="1779588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8636718" cy="135732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2 Marcador de contenido"/>
          <p:cNvSpPr>
            <a:spLocks noGrp="1"/>
          </p:cNvSpPr>
          <p:nvPr>
            <p:ph idx="1"/>
          </p:nvPr>
        </p:nvSpPr>
        <p:spPr>
          <a:xfrm>
            <a:off x="285750" y="1214438"/>
            <a:ext cx="5286375" cy="4762500"/>
          </a:xfrm>
        </p:spPr>
        <p:txBody>
          <a:bodyPr/>
          <a:lstStyle/>
          <a:p>
            <a:pPr marL="514350" indent="-514350">
              <a:buClr>
                <a:schemeClr val="tx1"/>
              </a:buClr>
              <a:buSzPct val="110000"/>
            </a:pPr>
            <a:r>
              <a:rPr lang="en-US" sz="2400" dirty="0" smtClean="0">
                <a:latin typeface="Arial" charset="0"/>
                <a:cs typeface="Arial" charset="0"/>
              </a:rPr>
              <a:t>Radiological Protection in  </a:t>
            </a:r>
            <a:r>
              <a:rPr lang="en-US" sz="2400" b="1" dirty="0" smtClean="0">
                <a:latin typeface="Arial" charset="0"/>
                <a:cs typeface="Arial" charset="0"/>
              </a:rPr>
              <a:t>fluoroscopically guided procedures</a:t>
            </a:r>
            <a:r>
              <a:rPr lang="en-US" sz="2400" dirty="0" smtClean="0">
                <a:latin typeface="Arial" charset="0"/>
                <a:cs typeface="Arial" charset="0"/>
              </a:rPr>
              <a:t> performed outside the imaging department (M Rehani).</a:t>
            </a:r>
          </a:p>
          <a:p>
            <a:pPr marL="514350" indent="-514350">
              <a:buClr>
                <a:schemeClr val="tx1"/>
              </a:buClr>
              <a:buSzPct val="110000"/>
            </a:pPr>
            <a:r>
              <a:rPr lang="en-US" sz="2400" dirty="0" smtClean="0">
                <a:latin typeface="Arial" charset="0"/>
                <a:cs typeface="Arial" charset="0"/>
              </a:rPr>
              <a:t>Radiological Protection in </a:t>
            </a:r>
            <a:r>
              <a:rPr lang="en-US" sz="2400" b="1" dirty="0" err="1" smtClean="0">
                <a:latin typeface="Arial" charset="0"/>
                <a:cs typeface="Arial" charset="0"/>
              </a:rPr>
              <a:t>Paediatric</a:t>
            </a:r>
            <a:r>
              <a:rPr lang="en-US" sz="2400" b="1" dirty="0" smtClean="0">
                <a:latin typeface="Arial" charset="0"/>
                <a:cs typeface="Arial" charset="0"/>
              </a:rPr>
              <a:t> Diagnostic and </a:t>
            </a:r>
            <a:r>
              <a:rPr lang="en-US" sz="2400" b="1" dirty="0" err="1" smtClean="0">
                <a:latin typeface="Arial" charset="0"/>
                <a:cs typeface="Arial" charset="0"/>
              </a:rPr>
              <a:t>Interverventional</a:t>
            </a:r>
            <a:r>
              <a:rPr lang="en-US" sz="2400" b="1" dirty="0" smtClean="0">
                <a:latin typeface="Arial" charset="0"/>
                <a:cs typeface="Arial" charset="0"/>
              </a:rPr>
              <a:t> Radiology </a:t>
            </a:r>
            <a:r>
              <a:rPr lang="en-US" sz="2400" dirty="0" smtClean="0">
                <a:latin typeface="Arial" charset="0"/>
                <a:cs typeface="Arial" charset="0"/>
              </a:rPr>
              <a:t>(PL Khong and H Ringertz). </a:t>
            </a:r>
          </a:p>
          <a:p>
            <a:pPr marL="514350" indent="-514350">
              <a:buClr>
                <a:schemeClr val="tx1"/>
              </a:buClr>
              <a:buSzPct val="110000"/>
            </a:pPr>
            <a:r>
              <a:rPr lang="en-US" sz="2400" b="1" dirty="0" smtClean="0">
                <a:latin typeface="Arial" charset="0"/>
                <a:cs typeface="Arial" charset="0"/>
              </a:rPr>
              <a:t>Radiological Protection in Cardiology </a:t>
            </a:r>
            <a:r>
              <a:rPr lang="en-US" sz="2400" dirty="0" smtClean="0">
                <a:latin typeface="Arial" charset="0"/>
                <a:cs typeface="Arial" charset="0"/>
              </a:rPr>
              <a:t>(D Miller and C Cousins).</a:t>
            </a:r>
          </a:p>
          <a:p>
            <a:pPr marL="514350" indent="-514350">
              <a:buClr>
                <a:schemeClr val="tx1"/>
              </a:buClr>
              <a:buSzPct val="110000"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 marL="514350" indent="-514350">
              <a:buClr>
                <a:schemeClr val="tx1"/>
              </a:buClr>
              <a:buSzPct val="110000"/>
            </a:pPr>
            <a:endParaRPr lang="es-ES" sz="2400" dirty="0" smtClean="0">
              <a:latin typeface="Arial" charset="0"/>
              <a:cs typeface="Arial" charset="0"/>
            </a:endParaRPr>
          </a:p>
        </p:txBody>
      </p:sp>
      <p:sp>
        <p:nvSpPr>
          <p:cNvPr id="55300" name="1 Título"/>
          <p:cNvSpPr>
            <a:spLocks noGrp="1"/>
          </p:cNvSpPr>
          <p:nvPr>
            <p:ph type="title"/>
          </p:nvPr>
        </p:nvSpPr>
        <p:spPr>
          <a:xfrm>
            <a:off x="228600" y="152400"/>
            <a:ext cx="5410200" cy="776288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ICRP documents in press</a:t>
            </a:r>
            <a:endParaRPr lang="es-ES" sz="32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304800"/>
            <a:ext cx="3214688" cy="6338888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6324600" y="3276600"/>
            <a:ext cx="1371600" cy="381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0" rIns="18288">
            <a:normAutofit/>
          </a:bodyPr>
          <a:lstStyle/>
          <a:p>
            <a:pPr algn="ctr">
              <a:spcBef>
                <a:spcPct val="20000"/>
              </a:spcBef>
              <a:buClr>
                <a:srgbClr val="1B587C"/>
              </a:buClr>
              <a:buSzPct val="95000"/>
              <a:buFont typeface="Wingdings 2" pitchFamily="18" charset="2"/>
              <a:buNone/>
              <a:defRPr/>
            </a:pPr>
            <a:r>
              <a:rPr lang="es-ES" sz="1600" b="1">
                <a:solidFill>
                  <a:schemeClr val="tx1"/>
                </a:solidFill>
                <a:latin typeface="Arial" charset="0"/>
                <a:cs typeface="Arial" charset="0"/>
              </a:rPr>
              <a:t>August 2011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28600"/>
            <a:ext cx="3214688" cy="6338888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6324600" y="2819400"/>
            <a:ext cx="2133600" cy="60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rIns="18288" anchor="ctr"/>
          <a:lstStyle/>
          <a:p>
            <a:pPr algn="ctr">
              <a:spcBef>
                <a:spcPct val="20000"/>
              </a:spcBef>
              <a:buClr>
                <a:srgbClr val="1B587C"/>
              </a:buClr>
              <a:buSzPct val="95000"/>
              <a:buFont typeface="Wingdings 2" pitchFamily="18" charset="2"/>
              <a:buNone/>
              <a:defRPr/>
            </a:pPr>
            <a:r>
              <a:rPr lang="es-ES" sz="2400" b="1">
                <a:solidFill>
                  <a:schemeClr val="tx1"/>
                </a:solidFill>
                <a:latin typeface="Arial" charset="0"/>
                <a:cs typeface="Arial" charset="0"/>
              </a:rPr>
              <a:t>August 2011</a:t>
            </a:r>
          </a:p>
        </p:txBody>
      </p:sp>
      <p:sp>
        <p:nvSpPr>
          <p:cNvPr id="9" name="3 Marcador de número de diapositiva"/>
          <p:cNvSpPr txBox="1">
            <a:spLocks/>
          </p:cNvSpPr>
          <p:nvPr/>
        </p:nvSpPr>
        <p:spPr>
          <a:xfrm>
            <a:off x="8543925" y="6329363"/>
            <a:ext cx="528638" cy="457200"/>
          </a:xfrm>
          <a:prstGeom prst="rect">
            <a:avLst/>
          </a:prstGeom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D27EF30-B950-497E-9F20-991134B25A78}" type="slidenum">
              <a:rPr lang="en-GB" sz="1000" b="1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GB" sz="10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Marcador de contenido"/>
          <p:cNvSpPr>
            <a:spLocks noGrp="1"/>
          </p:cNvSpPr>
          <p:nvPr>
            <p:ph idx="1"/>
          </p:nvPr>
        </p:nvSpPr>
        <p:spPr>
          <a:xfrm>
            <a:off x="428596" y="1071546"/>
            <a:ext cx="8286808" cy="5143499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dirty="0" err="1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 and global </a:t>
            </a:r>
            <a:r>
              <a:rPr lang="es-ES" dirty="0" err="1" smtClean="0">
                <a:solidFill>
                  <a:schemeClr val="bg1">
                    <a:lumMod val="50000"/>
                  </a:schemeClr>
                </a:solidFill>
              </a:rPr>
              <a:t>view</a:t>
            </a:r>
            <a:r>
              <a:rPr lang="es-E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b="1" dirty="0" smtClean="0"/>
              <a:t>C</a:t>
            </a:r>
            <a:r>
              <a:rPr lang="en-US" b="1" dirty="0" err="1" smtClean="0"/>
              <a:t>omplexity</a:t>
            </a:r>
            <a:r>
              <a:rPr lang="en-US" b="1" dirty="0" smtClean="0"/>
              <a:t> of the modern interventional x-ray systems and patient dose reports.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Patient and staff protection.</a:t>
            </a:r>
          </a:p>
          <a:p>
            <a:pPr marL="804863" lvl="1" indent="-457200">
              <a:buClr>
                <a:schemeClr val="tx1"/>
              </a:buClr>
              <a:buNone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	- DRLs and occupational dose limits.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Radiation protection as part of the quality assurance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programme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B90F6-8734-440D-BECC-7C691F6AA53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5715008" y="214313"/>
            <a:ext cx="271461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3200" b="1" dirty="0" smtClean="0"/>
              <a:t>Content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2 Marcador de contenido"/>
          <p:cNvSpPr>
            <a:spLocks noGrp="1"/>
          </p:cNvSpPr>
          <p:nvPr>
            <p:ph idx="1"/>
          </p:nvPr>
        </p:nvSpPr>
        <p:spPr>
          <a:xfrm>
            <a:off x="357188" y="1500188"/>
            <a:ext cx="8429625" cy="4572000"/>
          </a:xfrm>
        </p:spPr>
        <p:txBody>
          <a:bodyPr/>
          <a:lstStyle/>
          <a:p>
            <a:r>
              <a:rPr lang="es-ES" sz="2600" smtClean="0"/>
              <a:t>New x-ray systems have more options and </a:t>
            </a:r>
            <a:r>
              <a:rPr lang="es-ES" sz="2600" b="1" smtClean="0"/>
              <a:t>many operation modes </a:t>
            </a:r>
            <a:r>
              <a:rPr lang="es-ES" sz="2600" smtClean="0"/>
              <a:t>and image acquisition protocols.</a:t>
            </a:r>
          </a:p>
          <a:p>
            <a:r>
              <a:rPr lang="es-ES" sz="2600" smtClean="0"/>
              <a:t>Need to be </a:t>
            </a:r>
            <a:r>
              <a:rPr lang="es-ES" sz="2600" b="1" smtClean="0"/>
              <a:t>evaluated and customized for different applications </a:t>
            </a:r>
            <a:r>
              <a:rPr lang="es-ES" sz="2600" smtClean="0"/>
              <a:t>and users.</a:t>
            </a:r>
          </a:p>
          <a:p>
            <a:r>
              <a:rPr lang="es-ES" sz="2600" smtClean="0"/>
              <a:t>Need of </a:t>
            </a:r>
            <a:r>
              <a:rPr lang="es-ES" sz="2600" b="1" smtClean="0"/>
              <a:t>more support </a:t>
            </a:r>
            <a:r>
              <a:rPr lang="es-ES" sz="2600" smtClean="0"/>
              <a:t>from the Medical Physicists.</a:t>
            </a:r>
          </a:p>
          <a:p>
            <a:r>
              <a:rPr lang="es-ES" sz="2600" smtClean="0"/>
              <a:t>The new European BSS directive has changed the wording to </a:t>
            </a:r>
            <a:r>
              <a:rPr lang="es-ES" sz="2600" b="1" smtClean="0"/>
              <a:t>promote this support </a:t>
            </a:r>
            <a:r>
              <a:rPr lang="es-ES" sz="2600" smtClean="0"/>
              <a:t>in Europe.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6BBEF-305A-4ED4-B39F-4AAEF1B74CD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928688" y="214313"/>
            <a:ext cx="7500937" cy="10779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/>
              <a:t>X-ray systems and imaging protocols more complex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5 Marcador de contenido"/>
          <p:cNvSpPr>
            <a:spLocks noGrp="1"/>
          </p:cNvSpPr>
          <p:nvPr>
            <p:ph sz="half" idx="1"/>
          </p:nvPr>
        </p:nvSpPr>
        <p:spPr>
          <a:xfrm>
            <a:off x="4572000" y="428625"/>
            <a:ext cx="4129088" cy="58277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s-ES" sz="2200" b="1" smtClean="0"/>
              <a:t>BSS draft</a:t>
            </a:r>
          </a:p>
          <a:p>
            <a:endParaRPr lang="es-ES" sz="2200" smtClean="0"/>
          </a:p>
          <a:p>
            <a:r>
              <a:rPr lang="en-GB" sz="2200" smtClean="0"/>
              <a:t>(a) Radiotherapeutic practices, a MPE shall be closely involved</a:t>
            </a:r>
            <a:r>
              <a:rPr lang="en-GB" sz="2200" b="1" smtClean="0">
                <a:solidFill>
                  <a:srgbClr val="C00000"/>
                </a:solidFill>
              </a:rPr>
              <a:t>. </a:t>
            </a:r>
          </a:p>
          <a:p>
            <a:r>
              <a:rPr lang="en-GB" sz="2200" smtClean="0"/>
              <a:t>(b) Standardized therapeutical NM and diagnostic practices, in DR and IR, a MPE </a:t>
            </a:r>
            <a:r>
              <a:rPr lang="en-GB" sz="2200" b="1" smtClean="0">
                <a:solidFill>
                  <a:srgbClr val="C00000"/>
                </a:solidFill>
              </a:rPr>
              <a:t>shall be involved.</a:t>
            </a:r>
          </a:p>
          <a:p>
            <a:r>
              <a:rPr lang="en-GB" sz="2200" smtClean="0"/>
              <a:t>(c) Simple DR procedures, a MPE shall be involved, as appropriate, for consultation and advice.</a:t>
            </a:r>
          </a:p>
          <a:p>
            <a:endParaRPr lang="es-ES" sz="2200" smtClean="0"/>
          </a:p>
          <a:p>
            <a:endParaRPr lang="en-GB" sz="220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186B4-DACE-40CB-B80B-9CAD0A8729F7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20484" name="6 Marcador de contenido"/>
          <p:cNvSpPr>
            <a:spLocks noGrp="1"/>
          </p:cNvSpPr>
          <p:nvPr>
            <p:ph sz="half" idx="2"/>
          </p:nvPr>
        </p:nvSpPr>
        <p:spPr>
          <a:xfrm>
            <a:off x="571500" y="500063"/>
            <a:ext cx="4071938" cy="53578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s-ES" sz="2200" b="1" smtClean="0"/>
              <a:t>97/43/EURATOM</a:t>
            </a:r>
          </a:p>
          <a:p>
            <a:endParaRPr lang="es-ES" sz="2200" smtClean="0"/>
          </a:p>
          <a:p>
            <a:r>
              <a:rPr lang="en-GB" sz="2200" smtClean="0"/>
              <a:t>(a) Radiotherapeutic practices, a MPE shall be closely involved. </a:t>
            </a:r>
          </a:p>
          <a:p>
            <a:r>
              <a:rPr lang="en-GB" sz="2200" smtClean="0"/>
              <a:t>(b) Standardized therapeutical NM and in diagnostic NM practices, a MPE </a:t>
            </a:r>
            <a:r>
              <a:rPr lang="en-GB" sz="2200" b="1" smtClean="0">
                <a:solidFill>
                  <a:srgbClr val="C00000"/>
                </a:solidFill>
              </a:rPr>
              <a:t>shall be available. </a:t>
            </a:r>
          </a:p>
          <a:p>
            <a:r>
              <a:rPr lang="en-GB" sz="2200" smtClean="0"/>
              <a:t>(c) For other radiological practices, a MPE shall be involved, as appropriate, for consultation ..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14313" y="6038850"/>
            <a:ext cx="8643937" cy="4619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es-ES" sz="2400" b="1" dirty="0"/>
              <a:t>CHANGE: </a:t>
            </a:r>
            <a:r>
              <a:rPr lang="es-ES" sz="2400" b="1" dirty="0" err="1"/>
              <a:t>Reinforced</a:t>
            </a:r>
            <a:r>
              <a:rPr lang="es-ES" sz="2400" b="1" dirty="0"/>
              <a:t> </a:t>
            </a:r>
            <a:r>
              <a:rPr lang="es-ES" sz="2400" b="1" dirty="0" err="1"/>
              <a:t>the</a:t>
            </a:r>
            <a:r>
              <a:rPr lang="es-ES" sz="2400" b="1" dirty="0"/>
              <a:t> role of MPE in </a:t>
            </a:r>
            <a:r>
              <a:rPr lang="es-ES" sz="2400" b="1" dirty="0" err="1"/>
              <a:t>imaging</a:t>
            </a:r>
            <a:endParaRPr lang="es-ES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E4AB7-1E4F-4D9C-B734-631A22003FD5}" type="slidenum">
              <a:rPr lang="es-ES" smtClean="0">
                <a:latin typeface="Arial" charset="0"/>
              </a:rPr>
              <a:pPr>
                <a:defRPr/>
              </a:pPr>
              <a:t>14</a:t>
            </a:fld>
            <a:endParaRPr lang="es-ES" smtClean="0">
              <a:latin typeface="Arial" charset="0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3625850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6357938" y="3071813"/>
            <a:ext cx="1539875" cy="369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dirty="0" err="1"/>
              <a:t>Anesthetist</a:t>
            </a:r>
            <a:endParaRPr lang="en-GB" dirty="0"/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142875"/>
            <a:ext cx="3643313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6786563" y="2214563"/>
            <a:ext cx="2181225" cy="369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/>
              <a:t>C-arm dosimeter</a:t>
            </a:r>
          </a:p>
        </p:txBody>
      </p:sp>
      <p:sp>
        <p:nvSpPr>
          <p:cNvPr id="11" name="10 Flecha derecha"/>
          <p:cNvSpPr/>
          <p:nvPr/>
        </p:nvSpPr>
        <p:spPr>
          <a:xfrm rot="4926174">
            <a:off x="6840537" y="3867151"/>
            <a:ext cx="2817813" cy="3286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11 Flecha derecha"/>
          <p:cNvSpPr/>
          <p:nvPr/>
        </p:nvSpPr>
        <p:spPr>
          <a:xfrm rot="5678013">
            <a:off x="7105650" y="3729038"/>
            <a:ext cx="904875" cy="32702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12 CuadroTexto"/>
          <p:cNvSpPr txBox="1"/>
          <p:nvPr/>
        </p:nvSpPr>
        <p:spPr>
          <a:xfrm>
            <a:off x="4143375" y="214313"/>
            <a:ext cx="4500563" cy="83026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sz="2400" b="1" dirty="0"/>
              <a:t>Paediatric Interventional </a:t>
            </a:r>
          </a:p>
          <a:p>
            <a:pPr algn="ctr">
              <a:defRPr/>
            </a:pPr>
            <a:r>
              <a:rPr lang="en-GB" sz="2400" b="1" dirty="0"/>
              <a:t>Cardiology Laboratory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3857625" y="1571625"/>
            <a:ext cx="2214563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dirty="0"/>
              <a:t>C-arm </a:t>
            </a:r>
            <a:r>
              <a:rPr lang="en-GB" dirty="0" smtClean="0"/>
              <a:t>dosimeter to measure scatter radiation</a:t>
            </a:r>
            <a:endParaRPr lang="en-GB" dirty="0"/>
          </a:p>
        </p:txBody>
      </p:sp>
      <p:sp>
        <p:nvSpPr>
          <p:cNvPr id="15" name="14 Flecha derecha"/>
          <p:cNvSpPr/>
          <p:nvPr/>
        </p:nvSpPr>
        <p:spPr>
          <a:xfrm rot="11856155">
            <a:off x="2517775" y="1346200"/>
            <a:ext cx="1390650" cy="32702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2151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130550"/>
            <a:ext cx="4643437" cy="348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30D87C-F7A5-4A0A-AE31-7131D73AC25A}" type="slidenum">
              <a:rPr lang="en-GB" smtClean="0"/>
              <a:pPr>
                <a:defRPr/>
              </a:pPr>
              <a:t>15</a:t>
            </a:fld>
            <a:endParaRPr lang="en-GB" smtClean="0"/>
          </a:p>
        </p:txBody>
      </p:sp>
      <p:sp>
        <p:nvSpPr>
          <p:cNvPr id="6" name="5 CuadroTexto"/>
          <p:cNvSpPr txBox="1"/>
          <p:nvPr/>
        </p:nvSpPr>
        <p:spPr>
          <a:xfrm>
            <a:off x="785813" y="285750"/>
            <a:ext cx="807246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 err="1" smtClean="0"/>
              <a:t>Patient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report</a:t>
            </a:r>
            <a:r>
              <a:rPr lang="es-ES" sz="2400" b="1" dirty="0" smtClean="0"/>
              <a:t>: CT </a:t>
            </a:r>
            <a:r>
              <a:rPr lang="es-ES" sz="2400" b="1" dirty="0" err="1"/>
              <a:t>mode</a:t>
            </a:r>
            <a:r>
              <a:rPr lang="es-ES" sz="2400" b="1" dirty="0"/>
              <a:t> versus cine </a:t>
            </a:r>
            <a:r>
              <a:rPr lang="es-ES" sz="2400" b="1" dirty="0" err="1"/>
              <a:t>run</a:t>
            </a:r>
            <a:endParaRPr lang="en-GB" sz="2400" b="1" dirty="0"/>
          </a:p>
        </p:txBody>
      </p:sp>
      <p:grpSp>
        <p:nvGrpSpPr>
          <p:cNvPr id="22532" name="13 Grupo"/>
          <p:cNvGrpSpPr>
            <a:grpSpLocks/>
          </p:cNvGrpSpPr>
          <p:nvPr/>
        </p:nvGrpSpPr>
        <p:grpSpPr bwMode="auto">
          <a:xfrm>
            <a:off x="71438" y="1357313"/>
            <a:ext cx="8929687" cy="3357562"/>
            <a:chOff x="71438" y="1357298"/>
            <a:chExt cx="8929718" cy="3357586"/>
          </a:xfrm>
        </p:grpSpPr>
        <p:pic>
          <p:nvPicPr>
            <p:cNvPr id="225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438" y="1357298"/>
              <a:ext cx="8929718" cy="3211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6 Elipse"/>
            <p:cNvSpPr>
              <a:spLocks noChangeArrowheads="1"/>
            </p:cNvSpPr>
            <p:nvPr/>
          </p:nvSpPr>
          <p:spPr bwMode="auto">
            <a:xfrm>
              <a:off x="1785918" y="2928934"/>
              <a:ext cx="1214446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2537" name="9 Elipse"/>
            <p:cNvSpPr>
              <a:spLocks noChangeArrowheads="1"/>
            </p:cNvSpPr>
            <p:nvPr/>
          </p:nvSpPr>
          <p:spPr bwMode="auto">
            <a:xfrm>
              <a:off x="1714480" y="4000504"/>
              <a:ext cx="1214446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2538" name="10 Elipse"/>
            <p:cNvSpPr>
              <a:spLocks noChangeArrowheads="1"/>
            </p:cNvSpPr>
            <p:nvPr/>
          </p:nvSpPr>
          <p:spPr bwMode="auto">
            <a:xfrm>
              <a:off x="5000628" y="3071810"/>
              <a:ext cx="2071702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2539" name="11 Elipse"/>
            <p:cNvSpPr>
              <a:spLocks noChangeArrowheads="1"/>
            </p:cNvSpPr>
            <p:nvPr/>
          </p:nvSpPr>
          <p:spPr bwMode="auto">
            <a:xfrm>
              <a:off x="4929190" y="4143380"/>
              <a:ext cx="2357454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3" name="12 CuadroTexto"/>
          <p:cNvSpPr txBox="1"/>
          <p:nvPr/>
        </p:nvSpPr>
        <p:spPr>
          <a:xfrm>
            <a:off x="428625" y="4929188"/>
            <a:ext cx="8286750" cy="13239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2000" dirty="0"/>
              <a:t>CT </a:t>
            </a:r>
            <a:r>
              <a:rPr lang="es-ES" sz="2000" dirty="0" err="1"/>
              <a:t>mode</a:t>
            </a:r>
            <a:r>
              <a:rPr lang="es-ES" sz="2000" dirty="0"/>
              <a:t>: 133 </a:t>
            </a:r>
            <a:r>
              <a:rPr lang="es-ES" sz="2000" dirty="0" err="1"/>
              <a:t>frames</a:t>
            </a:r>
            <a:r>
              <a:rPr lang="es-ES" sz="2000" dirty="0"/>
              <a:t>; 11 µGy.m</a:t>
            </a:r>
            <a:r>
              <a:rPr lang="es-ES" sz="2000" baseline="30000" dirty="0"/>
              <a:t>2</a:t>
            </a:r>
            <a:r>
              <a:rPr lang="es-ES" sz="2000" dirty="0"/>
              <a:t>/</a:t>
            </a:r>
            <a:r>
              <a:rPr lang="es-ES" sz="2000" dirty="0" err="1"/>
              <a:t>fr</a:t>
            </a:r>
            <a:r>
              <a:rPr lang="es-ES" sz="2000" dirty="0"/>
              <a:t>  and 0.4 </a:t>
            </a:r>
            <a:r>
              <a:rPr lang="es-ES" sz="2000" dirty="0" err="1"/>
              <a:t>mGy</a:t>
            </a:r>
            <a:r>
              <a:rPr lang="es-ES" sz="2000" dirty="0"/>
              <a:t>/</a:t>
            </a:r>
            <a:r>
              <a:rPr lang="es-ES" sz="2000" dirty="0" err="1"/>
              <a:t>fr</a:t>
            </a:r>
            <a:r>
              <a:rPr lang="es-ES" sz="2000" dirty="0"/>
              <a:t> </a:t>
            </a:r>
          </a:p>
          <a:p>
            <a:pPr algn="ctr">
              <a:defRPr/>
            </a:pPr>
            <a:r>
              <a:rPr lang="es-ES" sz="2000" dirty="0"/>
              <a:t>Cine </a:t>
            </a:r>
            <a:r>
              <a:rPr lang="es-ES" sz="2000" dirty="0" err="1"/>
              <a:t>run</a:t>
            </a:r>
            <a:r>
              <a:rPr lang="es-ES" sz="2000" dirty="0"/>
              <a:t>:  134 </a:t>
            </a:r>
            <a:r>
              <a:rPr lang="es-ES" sz="2000" dirty="0" err="1"/>
              <a:t>frames</a:t>
            </a:r>
            <a:r>
              <a:rPr lang="es-ES" sz="2000" dirty="0"/>
              <a:t>; 3.1 µGy.m</a:t>
            </a:r>
            <a:r>
              <a:rPr lang="es-ES" sz="2000" baseline="30000" dirty="0"/>
              <a:t>2</a:t>
            </a:r>
            <a:r>
              <a:rPr lang="es-ES" sz="2000" dirty="0"/>
              <a:t>/</a:t>
            </a:r>
            <a:r>
              <a:rPr lang="es-ES" sz="2000" dirty="0" err="1"/>
              <a:t>fr</a:t>
            </a:r>
            <a:r>
              <a:rPr lang="es-ES" sz="2000" dirty="0"/>
              <a:t>  and 0.2 </a:t>
            </a:r>
            <a:r>
              <a:rPr lang="es-ES" sz="2000" dirty="0" err="1"/>
              <a:t>mGy</a:t>
            </a:r>
            <a:r>
              <a:rPr lang="es-ES" sz="2000" dirty="0"/>
              <a:t>/</a:t>
            </a:r>
            <a:r>
              <a:rPr lang="es-ES" sz="2000" dirty="0" err="1"/>
              <a:t>fr</a:t>
            </a:r>
            <a:endParaRPr lang="es-ES" sz="2000" dirty="0"/>
          </a:p>
          <a:p>
            <a:pPr algn="ctr">
              <a:defRPr/>
            </a:pPr>
            <a:r>
              <a:rPr lang="es-ES" sz="2000" dirty="0"/>
              <a:t>CT </a:t>
            </a:r>
            <a:r>
              <a:rPr lang="es-ES" sz="2000" dirty="0" err="1"/>
              <a:t>mode</a:t>
            </a:r>
            <a:r>
              <a:rPr lang="es-ES" sz="2000" dirty="0"/>
              <a:t> </a:t>
            </a:r>
            <a:r>
              <a:rPr lang="es-ES" sz="2000" dirty="0" err="1"/>
              <a:t>run</a:t>
            </a:r>
            <a:r>
              <a:rPr lang="es-ES" sz="2000" dirty="0"/>
              <a:t> </a:t>
            </a:r>
            <a:r>
              <a:rPr lang="es-ES" sz="2000" dirty="0" err="1"/>
              <a:t>requires</a:t>
            </a:r>
            <a:r>
              <a:rPr lang="es-ES" sz="2000" dirty="0"/>
              <a:t> 4 times more </a:t>
            </a:r>
            <a:r>
              <a:rPr lang="es-ES" sz="2000" dirty="0" smtClean="0"/>
              <a:t>KAP </a:t>
            </a:r>
            <a:r>
              <a:rPr lang="es-ES" sz="2000" dirty="0"/>
              <a:t>and 2 times more </a:t>
            </a:r>
            <a:r>
              <a:rPr lang="es-ES" sz="2000" dirty="0" err="1"/>
              <a:t>skin</a:t>
            </a:r>
            <a:r>
              <a:rPr lang="es-ES" sz="2000" dirty="0"/>
              <a:t> </a:t>
            </a:r>
            <a:r>
              <a:rPr lang="es-ES" sz="2000" dirty="0" err="1"/>
              <a:t>dose</a:t>
            </a:r>
            <a:r>
              <a:rPr lang="es-ES" sz="2000" dirty="0"/>
              <a:t>/</a:t>
            </a:r>
            <a:r>
              <a:rPr lang="es-ES" sz="2000" dirty="0" err="1"/>
              <a:t>fr</a:t>
            </a:r>
            <a:r>
              <a:rPr lang="es-ES" sz="2000" dirty="0"/>
              <a:t> (</a:t>
            </a:r>
            <a:r>
              <a:rPr lang="es-ES" sz="2000" dirty="0" err="1"/>
              <a:t>these</a:t>
            </a:r>
            <a:r>
              <a:rPr lang="es-ES" sz="2000" dirty="0"/>
              <a:t> </a:t>
            </a:r>
            <a:r>
              <a:rPr lang="es-ES" sz="2000" dirty="0" err="1"/>
              <a:t>factors</a:t>
            </a:r>
            <a:r>
              <a:rPr lang="es-ES" sz="2000" dirty="0"/>
              <a:t> </a:t>
            </a:r>
            <a:r>
              <a:rPr lang="es-ES" sz="2000" dirty="0" err="1"/>
              <a:t>also</a:t>
            </a:r>
            <a:r>
              <a:rPr lang="es-ES" sz="2000" dirty="0"/>
              <a:t> </a:t>
            </a:r>
            <a:r>
              <a:rPr lang="es-ES" sz="2000" dirty="0" err="1"/>
              <a:t>apply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total </a:t>
            </a:r>
            <a:r>
              <a:rPr lang="es-ES" sz="2000" dirty="0" err="1"/>
              <a:t>run</a:t>
            </a:r>
            <a:r>
              <a:rPr lang="es-ES" sz="2000" dirty="0"/>
              <a:t>)</a:t>
            </a:r>
            <a:endParaRPr lang="en-GB" sz="20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214438" y="6429375"/>
            <a:ext cx="7143750" cy="307975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400" dirty="0" err="1">
                <a:latin typeface="+mj-lt"/>
              </a:rPr>
              <a:t>Dose</a:t>
            </a:r>
            <a:r>
              <a:rPr lang="es-ES" sz="1400" dirty="0">
                <a:latin typeface="+mj-lt"/>
              </a:rPr>
              <a:t> </a:t>
            </a:r>
            <a:r>
              <a:rPr lang="es-ES" sz="1400" dirty="0" err="1">
                <a:latin typeface="+mj-lt"/>
              </a:rPr>
              <a:t>report</a:t>
            </a:r>
            <a:r>
              <a:rPr lang="es-ES" sz="1400" dirty="0">
                <a:latin typeface="+mj-lt"/>
              </a:rPr>
              <a:t> </a:t>
            </a:r>
            <a:r>
              <a:rPr lang="es-ES" sz="1400" dirty="0" err="1">
                <a:latin typeface="+mj-lt"/>
              </a:rPr>
              <a:t>courtesy</a:t>
            </a:r>
            <a:r>
              <a:rPr lang="es-ES" sz="1400" dirty="0">
                <a:latin typeface="+mj-lt"/>
              </a:rPr>
              <a:t> of Dr. F </a:t>
            </a:r>
            <a:r>
              <a:rPr lang="es-ES" sz="1400" dirty="0" err="1">
                <a:latin typeface="+mj-lt"/>
              </a:rPr>
              <a:t>Gutierrez</a:t>
            </a:r>
            <a:r>
              <a:rPr lang="es-ES" sz="1400" dirty="0">
                <a:latin typeface="+mj-lt"/>
              </a:rPr>
              <a:t>-Larraya (Hospital La Paz, Madrid)</a:t>
            </a:r>
            <a:endParaRPr lang="en-GB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7084E-34FD-4BD0-A2C8-0E4B58155211}" type="slidenum">
              <a:rPr lang="en-GB" smtClean="0"/>
              <a:pPr>
                <a:defRPr/>
              </a:pPr>
              <a:t>16</a:t>
            </a:fld>
            <a:endParaRPr lang="en-GB" smtClean="0"/>
          </a:p>
        </p:txBody>
      </p:sp>
      <p:grpSp>
        <p:nvGrpSpPr>
          <p:cNvPr id="23556" name="13 Grupo"/>
          <p:cNvGrpSpPr>
            <a:grpSpLocks/>
          </p:cNvGrpSpPr>
          <p:nvPr/>
        </p:nvGrpSpPr>
        <p:grpSpPr bwMode="auto">
          <a:xfrm>
            <a:off x="71438" y="1285875"/>
            <a:ext cx="8929687" cy="1214438"/>
            <a:chOff x="71438" y="2500306"/>
            <a:chExt cx="8929718" cy="1214446"/>
          </a:xfrm>
        </p:grpSpPr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/>
            <a:srcRect t="35593" b="26588"/>
            <a:stretch>
              <a:fillRect/>
            </a:stretch>
          </p:blipFill>
          <p:spPr bwMode="auto">
            <a:xfrm>
              <a:off x="71438" y="2500306"/>
              <a:ext cx="8929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2" name="6 Elipse"/>
            <p:cNvSpPr>
              <a:spLocks noChangeArrowheads="1"/>
            </p:cNvSpPr>
            <p:nvPr/>
          </p:nvSpPr>
          <p:spPr bwMode="auto">
            <a:xfrm>
              <a:off x="1785918" y="2928934"/>
              <a:ext cx="1214446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3" name="10 Elipse"/>
            <p:cNvSpPr>
              <a:spLocks noChangeArrowheads="1"/>
            </p:cNvSpPr>
            <p:nvPr/>
          </p:nvSpPr>
          <p:spPr bwMode="auto">
            <a:xfrm>
              <a:off x="5000628" y="3071810"/>
              <a:ext cx="2071702" cy="571504"/>
            </a:xfrm>
            <a:prstGeom prst="ellipse">
              <a:avLst/>
            </a:prstGeom>
            <a:noFill/>
            <a:ln w="5715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3" name="12 CuadroTexto"/>
          <p:cNvSpPr txBox="1"/>
          <p:nvPr/>
        </p:nvSpPr>
        <p:spPr>
          <a:xfrm>
            <a:off x="428625" y="4714875"/>
            <a:ext cx="8286750" cy="9239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b="1" dirty="0" err="1"/>
              <a:t>For</a:t>
            </a:r>
            <a:r>
              <a:rPr lang="es-ES" b="1" dirty="0"/>
              <a:t> a </a:t>
            </a:r>
            <a:r>
              <a:rPr lang="es-ES" b="1" dirty="0" err="1"/>
              <a:t>typical</a:t>
            </a:r>
            <a:r>
              <a:rPr lang="es-ES" b="1" dirty="0"/>
              <a:t> </a:t>
            </a:r>
            <a:r>
              <a:rPr lang="es-ES" b="1" dirty="0" err="1"/>
              <a:t>paediatric</a:t>
            </a:r>
            <a:r>
              <a:rPr lang="es-ES" b="1" dirty="0"/>
              <a:t> </a:t>
            </a:r>
            <a:r>
              <a:rPr lang="es-ES" b="1" dirty="0" err="1"/>
              <a:t>cardiac</a:t>
            </a:r>
            <a:r>
              <a:rPr lang="es-ES" b="1" dirty="0"/>
              <a:t> </a:t>
            </a:r>
            <a:r>
              <a:rPr lang="es-ES" b="1" dirty="0" err="1"/>
              <a:t>procedure</a:t>
            </a:r>
            <a:r>
              <a:rPr lang="es-ES" b="1" dirty="0"/>
              <a:t>:</a:t>
            </a:r>
          </a:p>
          <a:p>
            <a:pPr algn="ctr">
              <a:defRPr/>
            </a:pPr>
            <a:r>
              <a:rPr lang="es-ES" b="1" dirty="0"/>
              <a:t>CT </a:t>
            </a:r>
            <a:r>
              <a:rPr lang="es-ES" b="1" dirty="0" err="1"/>
              <a:t>mode</a:t>
            </a:r>
            <a:r>
              <a:rPr lang="es-ES" b="1" dirty="0"/>
              <a:t> </a:t>
            </a:r>
            <a:r>
              <a:rPr lang="es-ES" b="1" dirty="0" err="1"/>
              <a:t>represents</a:t>
            </a:r>
            <a:r>
              <a:rPr lang="es-ES" b="1" dirty="0"/>
              <a:t>: 12% of </a:t>
            </a:r>
            <a:r>
              <a:rPr lang="es-ES" b="1" dirty="0" err="1"/>
              <a:t>the</a:t>
            </a:r>
            <a:r>
              <a:rPr lang="es-ES" b="1" dirty="0"/>
              <a:t> total </a:t>
            </a:r>
            <a:r>
              <a:rPr lang="es-ES" b="1" dirty="0" smtClean="0"/>
              <a:t>KAP</a:t>
            </a:r>
            <a:endParaRPr lang="es-ES" b="1" dirty="0"/>
          </a:p>
          <a:p>
            <a:pPr algn="ctr">
              <a:defRPr/>
            </a:pPr>
            <a:r>
              <a:rPr lang="es-ES" b="1" dirty="0"/>
              <a:t>CT </a:t>
            </a:r>
            <a:r>
              <a:rPr lang="es-ES" b="1" dirty="0" err="1"/>
              <a:t>mode</a:t>
            </a:r>
            <a:r>
              <a:rPr lang="es-ES" b="1" dirty="0"/>
              <a:t> </a:t>
            </a:r>
            <a:r>
              <a:rPr lang="es-ES" b="1" dirty="0" err="1"/>
              <a:t>represents</a:t>
            </a:r>
            <a:r>
              <a:rPr lang="es-ES" b="1" dirty="0"/>
              <a:t>: 6% of </a:t>
            </a:r>
            <a:r>
              <a:rPr lang="es-ES" b="1" dirty="0" err="1"/>
              <a:t>the</a:t>
            </a:r>
            <a:r>
              <a:rPr lang="es-ES" b="1" dirty="0"/>
              <a:t> total </a:t>
            </a:r>
            <a:r>
              <a:rPr lang="es-ES" b="1" dirty="0" err="1"/>
              <a:t>cumulative</a:t>
            </a:r>
            <a:r>
              <a:rPr lang="es-ES" b="1" dirty="0"/>
              <a:t> </a:t>
            </a:r>
            <a:r>
              <a:rPr lang="es-ES" b="1" dirty="0" err="1"/>
              <a:t>skin</a:t>
            </a:r>
            <a:r>
              <a:rPr lang="es-ES" b="1" dirty="0"/>
              <a:t> </a:t>
            </a:r>
            <a:r>
              <a:rPr lang="es-ES" b="1" dirty="0" err="1"/>
              <a:t>dose</a:t>
            </a:r>
            <a:endParaRPr lang="es-ES" b="1" dirty="0"/>
          </a:p>
        </p:txBody>
      </p:sp>
      <p:pic>
        <p:nvPicPr>
          <p:cNvPr id="161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2714625"/>
            <a:ext cx="9001125" cy="1044575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3559" name="9 Elipse"/>
          <p:cNvSpPr>
            <a:spLocks noChangeArrowheads="1"/>
          </p:cNvSpPr>
          <p:nvPr/>
        </p:nvSpPr>
        <p:spPr bwMode="auto">
          <a:xfrm>
            <a:off x="6929438" y="2928938"/>
            <a:ext cx="2071687" cy="428625"/>
          </a:xfrm>
          <a:prstGeom prst="ellips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5" name="14 CuadroTexto"/>
          <p:cNvSpPr txBox="1"/>
          <p:nvPr/>
        </p:nvSpPr>
        <p:spPr>
          <a:xfrm>
            <a:off x="1143000" y="6429375"/>
            <a:ext cx="7215188" cy="307975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400" dirty="0" err="1">
                <a:latin typeface="+mj-lt"/>
              </a:rPr>
              <a:t>Dose</a:t>
            </a:r>
            <a:r>
              <a:rPr lang="es-ES" sz="1400" dirty="0">
                <a:latin typeface="+mj-lt"/>
              </a:rPr>
              <a:t> </a:t>
            </a:r>
            <a:r>
              <a:rPr lang="es-ES" sz="1400" dirty="0" err="1">
                <a:latin typeface="+mj-lt"/>
              </a:rPr>
              <a:t>report</a:t>
            </a:r>
            <a:r>
              <a:rPr lang="es-ES" sz="1400" dirty="0">
                <a:latin typeface="+mj-lt"/>
              </a:rPr>
              <a:t> </a:t>
            </a:r>
            <a:r>
              <a:rPr lang="es-ES" sz="1400" dirty="0" err="1">
                <a:latin typeface="+mj-lt"/>
              </a:rPr>
              <a:t>courtesy</a:t>
            </a:r>
            <a:r>
              <a:rPr lang="es-ES" sz="1400" dirty="0">
                <a:latin typeface="+mj-lt"/>
              </a:rPr>
              <a:t> of Dr. F </a:t>
            </a:r>
            <a:r>
              <a:rPr lang="es-ES" sz="1400" dirty="0" err="1">
                <a:latin typeface="+mj-lt"/>
              </a:rPr>
              <a:t>Gutierrez</a:t>
            </a:r>
            <a:r>
              <a:rPr lang="es-ES" sz="1400" dirty="0">
                <a:latin typeface="+mj-lt"/>
              </a:rPr>
              <a:t>-Larraya (Hospital La Paz, Madrid)</a:t>
            </a:r>
            <a:endParaRPr lang="en-GB" sz="1400" dirty="0">
              <a:latin typeface="+mj-lt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785813" y="285750"/>
            <a:ext cx="807246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 err="1" smtClean="0"/>
              <a:t>Patient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report</a:t>
            </a:r>
            <a:r>
              <a:rPr lang="es-ES" sz="2400" b="1" dirty="0" smtClean="0"/>
              <a:t>: CT </a:t>
            </a:r>
            <a:r>
              <a:rPr lang="es-ES" sz="2400" b="1" dirty="0" err="1"/>
              <a:t>mode</a:t>
            </a:r>
            <a:r>
              <a:rPr lang="es-ES" sz="2400" b="1" dirty="0"/>
              <a:t> versus cine </a:t>
            </a:r>
            <a:r>
              <a:rPr lang="es-ES" sz="2400" b="1" dirty="0" err="1"/>
              <a:t>run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  <a:noFill/>
        </p:spPr>
        <p:txBody>
          <a:bodyPr/>
          <a:lstStyle/>
          <a:p>
            <a:pPr algn="ctr"/>
            <a:fld id="{D3C5F660-8E95-45C8-AC17-56E8949096FC}" type="slidenum">
              <a:rPr lang="es-ES" smtClean="0"/>
              <a:pPr algn="ctr"/>
              <a:t>17</a:t>
            </a:fld>
            <a:endParaRPr lang="es-ES" smtClean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/>
          <a:srcRect l="20883" t="22397" r="21887"/>
          <a:stretch>
            <a:fillRect/>
          </a:stretch>
        </p:blipFill>
        <p:spPr bwMode="auto">
          <a:xfrm>
            <a:off x="252413" y="620713"/>
            <a:ext cx="7445375" cy="59563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5038725" y="404813"/>
            <a:ext cx="3854450" cy="15703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defRPr/>
            </a:pPr>
            <a:r>
              <a:rPr lang="en-US" sz="2800" b="1" dirty="0">
                <a:latin typeface="+mj-lt"/>
              </a:rPr>
              <a:t>Patient entrance reference </a:t>
            </a:r>
            <a:r>
              <a:rPr lang="en-US" sz="2800" b="1" dirty="0" smtClean="0">
                <a:latin typeface="+mj-lt"/>
              </a:rPr>
              <a:t>point</a:t>
            </a:r>
          </a:p>
          <a:p>
            <a:pPr algn="ctr">
              <a:defRPr/>
            </a:pPr>
            <a:r>
              <a:rPr lang="en-US" sz="2000" b="1" dirty="0" smtClean="0">
                <a:latin typeface="+mj-lt"/>
              </a:rPr>
              <a:t>(corrections needed for </a:t>
            </a:r>
            <a:r>
              <a:rPr lang="en-US" sz="2000" b="1" dirty="0" err="1" smtClean="0">
                <a:latin typeface="+mj-lt"/>
              </a:rPr>
              <a:t>paediatric</a:t>
            </a:r>
            <a:r>
              <a:rPr lang="en-US" sz="2000" b="1" dirty="0" smtClean="0">
                <a:latin typeface="+mj-lt"/>
              </a:rPr>
              <a:t> patients)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2 Título"/>
          <p:cNvSpPr>
            <a:spLocks noGrp="1"/>
          </p:cNvSpPr>
          <p:nvPr>
            <p:ph type="ctrTitle"/>
          </p:nvPr>
        </p:nvSpPr>
        <p:spPr>
          <a:xfrm>
            <a:off x="722376" y="1285860"/>
            <a:ext cx="7772400" cy="1857388"/>
          </a:xfrm>
        </p:spPr>
        <p:txBody>
          <a:bodyPr>
            <a:normAutofit fontScale="90000"/>
          </a:bodyPr>
          <a:lstStyle/>
          <a:p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Patient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dose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reports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Interventional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Cardiology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(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still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no DICOM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version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) </a:t>
            </a:r>
          </a:p>
        </p:txBody>
      </p:sp>
      <p:sp>
        <p:nvSpPr>
          <p:cNvPr id="34820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0B6B9E-A86C-4BD2-B05D-BC01DF9736D5}" type="slidenum">
              <a:rPr lang="en-GB" smtClean="0"/>
              <a:pPr/>
              <a:t>18</a:t>
            </a:fld>
            <a:endParaRPr lang="en-GB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538" y="285750"/>
            <a:ext cx="8097837" cy="643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Marcador de contenido"/>
          <p:cNvSpPr>
            <a:spLocks noGrp="1"/>
          </p:cNvSpPr>
          <p:nvPr>
            <p:ph idx="1"/>
          </p:nvPr>
        </p:nvSpPr>
        <p:spPr>
          <a:xfrm>
            <a:off x="357188" y="1214422"/>
            <a:ext cx="8429625" cy="5000641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err="1" smtClean="0"/>
              <a:t>Introduction</a:t>
            </a:r>
            <a:r>
              <a:rPr lang="es-ES" sz="3200" dirty="0" smtClean="0"/>
              <a:t> and global </a:t>
            </a:r>
            <a:r>
              <a:rPr lang="es-ES" sz="3200" dirty="0" err="1" smtClean="0"/>
              <a:t>view</a:t>
            </a:r>
            <a:r>
              <a:rPr lang="es-ES" sz="3200" dirty="0" smtClean="0"/>
              <a:t>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smtClean="0"/>
              <a:t>C</a:t>
            </a:r>
            <a:r>
              <a:rPr lang="en-US" sz="3200" dirty="0" err="1" smtClean="0"/>
              <a:t>omplexity</a:t>
            </a:r>
            <a:r>
              <a:rPr lang="en-US" sz="3200" dirty="0" smtClean="0"/>
              <a:t> of the modern interventional x-ray systems and patient dose reports.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dirty="0" smtClean="0"/>
              <a:t>Patient and staff protection.</a:t>
            </a:r>
          </a:p>
          <a:p>
            <a:pPr marL="804863" lvl="1" indent="-457200">
              <a:buClr>
                <a:schemeClr val="tx1"/>
              </a:buClr>
              <a:buNone/>
            </a:pPr>
            <a:r>
              <a:rPr lang="en-US" sz="2800" dirty="0" smtClean="0"/>
              <a:t>	- DRLs and occupational dose limits.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dirty="0" smtClean="0"/>
              <a:t>Radiation protection as part of the quality assurance </a:t>
            </a:r>
            <a:r>
              <a:rPr lang="en-US" sz="3200" dirty="0" err="1" smtClean="0"/>
              <a:t>programme</a:t>
            </a:r>
            <a:r>
              <a:rPr lang="en-US" sz="3200" dirty="0" smtClean="0"/>
              <a:t>.</a:t>
            </a:r>
          </a:p>
          <a:p>
            <a:pPr marL="1281113" lvl="3" indent="-457200">
              <a:buClr>
                <a:schemeClr val="tx1"/>
              </a:buClr>
              <a:buNone/>
            </a:pPr>
            <a:endParaRPr lang="en-US" sz="2000" dirty="0" smtClean="0"/>
          </a:p>
          <a:p>
            <a:endParaRPr lang="en-GB" sz="32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B90F6-8734-440D-BECC-7C691F6AA53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5715008" y="214313"/>
            <a:ext cx="271461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3200" b="1" dirty="0" smtClean="0"/>
              <a:t>Content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FC8427-82BA-4EE1-9C77-997BD541D20E}" type="slidenum">
              <a:rPr lang="en-GB" smtClean="0"/>
              <a:pPr/>
              <a:t>20</a:t>
            </a:fld>
            <a:endParaRPr lang="en-GB" smtClean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642938"/>
            <a:ext cx="8824912" cy="5643562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8132" name="3 Flecha derecha"/>
          <p:cNvSpPr>
            <a:spLocks noChangeArrowheads="1"/>
          </p:cNvSpPr>
          <p:nvPr/>
        </p:nvSpPr>
        <p:spPr bwMode="auto">
          <a:xfrm>
            <a:off x="142875" y="1785938"/>
            <a:ext cx="428625" cy="285750"/>
          </a:xfrm>
          <a:prstGeom prst="rightArrow">
            <a:avLst>
              <a:gd name="adj1" fmla="val 35120"/>
              <a:gd name="adj2" fmla="val 50000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es-ES"/>
          </a:p>
        </p:txBody>
      </p:sp>
      <p:sp>
        <p:nvSpPr>
          <p:cNvPr id="48133" name="4 Flecha derecha"/>
          <p:cNvSpPr>
            <a:spLocks noChangeArrowheads="1"/>
          </p:cNvSpPr>
          <p:nvPr/>
        </p:nvSpPr>
        <p:spPr bwMode="auto">
          <a:xfrm>
            <a:off x="142875" y="1214438"/>
            <a:ext cx="428625" cy="285750"/>
          </a:xfrm>
          <a:prstGeom prst="rightArrow">
            <a:avLst>
              <a:gd name="adj1" fmla="val 35120"/>
              <a:gd name="adj2" fmla="val 50000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es-ES"/>
          </a:p>
        </p:txBody>
      </p:sp>
      <p:sp>
        <p:nvSpPr>
          <p:cNvPr id="48134" name="5 Flecha derecha"/>
          <p:cNvSpPr>
            <a:spLocks noChangeArrowheads="1"/>
          </p:cNvSpPr>
          <p:nvPr/>
        </p:nvSpPr>
        <p:spPr bwMode="auto">
          <a:xfrm>
            <a:off x="142875" y="3786188"/>
            <a:ext cx="428625" cy="285750"/>
          </a:xfrm>
          <a:prstGeom prst="rightArrow">
            <a:avLst>
              <a:gd name="adj1" fmla="val 35120"/>
              <a:gd name="adj2" fmla="val 50000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es-ES"/>
          </a:p>
        </p:txBody>
      </p:sp>
      <p:sp>
        <p:nvSpPr>
          <p:cNvPr id="48135" name="6 Flecha derecha"/>
          <p:cNvSpPr>
            <a:spLocks noChangeArrowheads="1"/>
          </p:cNvSpPr>
          <p:nvPr/>
        </p:nvSpPr>
        <p:spPr bwMode="auto">
          <a:xfrm>
            <a:off x="142875" y="4214813"/>
            <a:ext cx="428625" cy="285750"/>
          </a:xfrm>
          <a:prstGeom prst="rightArrow">
            <a:avLst>
              <a:gd name="adj1" fmla="val 35120"/>
              <a:gd name="adj2" fmla="val 50000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es-ES"/>
          </a:p>
        </p:txBody>
      </p:sp>
      <p:sp>
        <p:nvSpPr>
          <p:cNvPr id="48136" name="7 Flecha derecha"/>
          <p:cNvSpPr>
            <a:spLocks noChangeArrowheads="1"/>
          </p:cNvSpPr>
          <p:nvPr/>
        </p:nvSpPr>
        <p:spPr bwMode="auto">
          <a:xfrm>
            <a:off x="142875" y="4429125"/>
            <a:ext cx="428625" cy="285750"/>
          </a:xfrm>
          <a:prstGeom prst="rightArrow">
            <a:avLst>
              <a:gd name="adj1" fmla="val 35120"/>
              <a:gd name="adj2" fmla="val 50000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es-E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5AFFEB-DD7F-4ADF-A650-0158104AD13B}" type="slidenum">
              <a:rPr lang="en-GB" smtClean="0"/>
              <a:pPr/>
              <a:t>21</a:t>
            </a:fld>
            <a:endParaRPr lang="en-GB" smtClean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1214438"/>
            <a:ext cx="8664575" cy="4214812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3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8224835-7A85-49F2-9E51-51EC3575A08A}" type="slidenum">
              <a:rPr lang="en-GB" smtClean="0"/>
              <a:pPr/>
              <a:t>22</a:t>
            </a:fld>
            <a:endParaRPr lang="en-GB" smtClean="0"/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433388"/>
            <a:ext cx="8562975" cy="599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2 Título"/>
          <p:cNvSpPr>
            <a:spLocks noGrp="1"/>
          </p:cNvSpPr>
          <p:nvPr>
            <p:ph type="ctrTitle"/>
          </p:nvPr>
        </p:nvSpPr>
        <p:spPr>
          <a:xfrm>
            <a:off x="722376" y="1000108"/>
            <a:ext cx="7772400" cy="2071702"/>
          </a:xfrm>
        </p:spPr>
        <p:txBody>
          <a:bodyPr>
            <a:normAutofit fontScale="90000"/>
          </a:bodyPr>
          <a:lstStyle/>
          <a:p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Radiation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structured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reports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Interventional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Cardiology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4820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E62BA4-6B91-481A-8C22-42364EEFE37A}" type="slidenum">
              <a:rPr lang="en-GB" smtClean="0"/>
              <a:pPr/>
              <a:t>23</a:t>
            </a:fld>
            <a:endParaRPr lang="en-GB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3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F4FC63E-7789-4152-ABB0-E00016475E53}" type="slidenum">
              <a:rPr lang="en-GB" smtClean="0"/>
              <a:pPr/>
              <a:t>24</a:t>
            </a:fld>
            <a:endParaRPr lang="en-GB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4286250" cy="64531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5844" name="5 Flecha derecha"/>
          <p:cNvSpPr>
            <a:spLocks noChangeArrowheads="1"/>
          </p:cNvSpPr>
          <p:nvPr/>
        </p:nvSpPr>
        <p:spPr bwMode="auto">
          <a:xfrm rot="10800000">
            <a:off x="3143250" y="3214688"/>
            <a:ext cx="1857375" cy="50006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5" name="6 Flecha derecha"/>
          <p:cNvSpPr>
            <a:spLocks noChangeArrowheads="1"/>
          </p:cNvSpPr>
          <p:nvPr/>
        </p:nvSpPr>
        <p:spPr bwMode="auto">
          <a:xfrm rot="10800000">
            <a:off x="1928813" y="4286250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6" name="7 Flecha derecha"/>
          <p:cNvSpPr>
            <a:spLocks noChangeArrowheads="1"/>
          </p:cNvSpPr>
          <p:nvPr/>
        </p:nvSpPr>
        <p:spPr bwMode="auto">
          <a:xfrm rot="10800000">
            <a:off x="1928813" y="450056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8 Flecha derecha"/>
          <p:cNvSpPr>
            <a:spLocks noChangeArrowheads="1"/>
          </p:cNvSpPr>
          <p:nvPr/>
        </p:nvSpPr>
        <p:spPr bwMode="auto">
          <a:xfrm rot="10800000">
            <a:off x="2571750" y="478631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9 Flecha derecha"/>
          <p:cNvSpPr>
            <a:spLocks noChangeArrowheads="1"/>
          </p:cNvSpPr>
          <p:nvPr/>
        </p:nvSpPr>
        <p:spPr bwMode="auto">
          <a:xfrm rot="10800000">
            <a:off x="2071688" y="507206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9" name="10 Flecha derecha"/>
          <p:cNvSpPr>
            <a:spLocks noChangeArrowheads="1"/>
          </p:cNvSpPr>
          <p:nvPr/>
        </p:nvSpPr>
        <p:spPr bwMode="auto">
          <a:xfrm rot="10800000">
            <a:off x="2214563" y="535781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0" name="11 Flecha derecha"/>
          <p:cNvSpPr>
            <a:spLocks noChangeArrowheads="1"/>
          </p:cNvSpPr>
          <p:nvPr/>
        </p:nvSpPr>
        <p:spPr bwMode="auto">
          <a:xfrm rot="10800000">
            <a:off x="2643188" y="564356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588A84-485C-4C11-84DC-C40D5057697E}" type="slidenum">
              <a:rPr lang="en-GB" smtClean="0"/>
              <a:pPr/>
              <a:t>25</a:t>
            </a:fld>
            <a:endParaRPr lang="en-GB" smtClean="0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071937" cy="6386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6868" name="3 Flecha derecha"/>
          <p:cNvSpPr>
            <a:spLocks noChangeArrowheads="1"/>
          </p:cNvSpPr>
          <p:nvPr/>
        </p:nvSpPr>
        <p:spPr bwMode="auto">
          <a:xfrm rot="10800000">
            <a:off x="1785938" y="1000125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9" name="4 Flecha derecha"/>
          <p:cNvSpPr>
            <a:spLocks noChangeArrowheads="1"/>
          </p:cNvSpPr>
          <p:nvPr/>
        </p:nvSpPr>
        <p:spPr bwMode="auto">
          <a:xfrm rot="10800000">
            <a:off x="2000250" y="2286000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5 Flecha derecha"/>
          <p:cNvSpPr>
            <a:spLocks noChangeArrowheads="1"/>
          </p:cNvSpPr>
          <p:nvPr/>
        </p:nvSpPr>
        <p:spPr bwMode="auto">
          <a:xfrm rot="10800000">
            <a:off x="1714500" y="2500313"/>
            <a:ext cx="1857375" cy="285750"/>
          </a:xfrm>
          <a:prstGeom prst="rightArrow">
            <a:avLst>
              <a:gd name="adj1" fmla="val 50000"/>
              <a:gd name="adj2" fmla="val 50014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6 Flecha derecha"/>
          <p:cNvSpPr>
            <a:spLocks noChangeArrowheads="1"/>
          </p:cNvSpPr>
          <p:nvPr/>
        </p:nvSpPr>
        <p:spPr bwMode="auto">
          <a:xfrm rot="10800000">
            <a:off x="2500313" y="2857500"/>
            <a:ext cx="1214437" cy="1000125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2" name="11 Flecha derecha"/>
          <p:cNvSpPr>
            <a:spLocks noChangeArrowheads="1"/>
          </p:cNvSpPr>
          <p:nvPr/>
        </p:nvSpPr>
        <p:spPr bwMode="auto">
          <a:xfrm rot="10800000">
            <a:off x="2071688" y="4357688"/>
            <a:ext cx="1214437" cy="1000125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DFF710-BCC8-4D29-9DCE-D7730F1A6CC2}" type="slidenum">
              <a:rPr lang="en-GB" smtClean="0"/>
              <a:pPr/>
              <a:t>26</a:t>
            </a:fld>
            <a:endParaRPr lang="en-GB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497387" cy="6429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7892" name="3 Flecha derecha"/>
          <p:cNvSpPr>
            <a:spLocks noChangeArrowheads="1"/>
          </p:cNvSpPr>
          <p:nvPr/>
        </p:nvSpPr>
        <p:spPr bwMode="auto">
          <a:xfrm rot="10800000">
            <a:off x="2286000" y="785813"/>
            <a:ext cx="1214438" cy="1000125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3" name="4 Flecha derecha"/>
          <p:cNvSpPr>
            <a:spLocks noChangeArrowheads="1"/>
          </p:cNvSpPr>
          <p:nvPr/>
        </p:nvSpPr>
        <p:spPr bwMode="auto">
          <a:xfrm rot="10800000">
            <a:off x="2071688" y="3429000"/>
            <a:ext cx="1214437" cy="1000125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4" name="5 Flecha derecha"/>
          <p:cNvSpPr>
            <a:spLocks noChangeArrowheads="1"/>
          </p:cNvSpPr>
          <p:nvPr/>
        </p:nvSpPr>
        <p:spPr bwMode="auto">
          <a:xfrm rot="10800000">
            <a:off x="3214688" y="4714875"/>
            <a:ext cx="1214437" cy="1000125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99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Marcador de contenido"/>
          <p:cNvSpPr>
            <a:spLocks noGrp="1"/>
          </p:cNvSpPr>
          <p:nvPr>
            <p:ph idx="1"/>
          </p:nvPr>
        </p:nvSpPr>
        <p:spPr>
          <a:xfrm>
            <a:off x="357188" y="1071546"/>
            <a:ext cx="8429625" cy="5143517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err="1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 and global </a:t>
            </a:r>
            <a:r>
              <a:rPr lang="es-ES" sz="3200" dirty="0" err="1" smtClean="0">
                <a:solidFill>
                  <a:schemeClr val="bg1">
                    <a:lumMod val="50000"/>
                  </a:schemeClr>
                </a:solidFill>
              </a:rPr>
              <a:t>view</a:t>
            </a: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sz="3200" dirty="0" err="1" smtClean="0">
                <a:solidFill>
                  <a:schemeClr val="bg1">
                    <a:lumMod val="50000"/>
                  </a:schemeClr>
                </a:solidFill>
              </a:rPr>
              <a:t>omplexity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 of the modern interventional x-ray systems.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b="1" dirty="0" smtClean="0"/>
              <a:t>Patient and staff protection.</a:t>
            </a:r>
          </a:p>
          <a:p>
            <a:pPr marL="804863" lvl="1" indent="-457200">
              <a:buClr>
                <a:schemeClr val="tx1"/>
              </a:buClr>
              <a:buNone/>
            </a:pPr>
            <a:r>
              <a:rPr lang="en-US" sz="2800" b="1" dirty="0" smtClean="0"/>
              <a:t>	- DRLs and occupational dose limits.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Radiation protection as part of the quality assurance </a:t>
            </a:r>
            <a:r>
              <a:rPr lang="en-US" sz="3200" dirty="0" err="1" smtClean="0">
                <a:solidFill>
                  <a:schemeClr val="bg1">
                    <a:lumMod val="50000"/>
                  </a:schemeClr>
                </a:solidFill>
              </a:rPr>
              <a:t>programme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z="3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B90F6-8734-440D-BECC-7C691F6AA538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5715008" y="214313"/>
            <a:ext cx="271461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3200" b="1" dirty="0" smtClean="0"/>
              <a:t>Content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001056" cy="5715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/>
            <a:r>
              <a:rPr lang="es-ES" sz="2400" dirty="0" err="1" smtClean="0">
                <a:solidFill>
                  <a:schemeClr val="accent3">
                    <a:lumMod val="75000"/>
                  </a:schemeClr>
                </a:solidFill>
              </a:rPr>
              <a:t>Practical</a:t>
            </a:r>
            <a:r>
              <a:rPr lang="es-E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2400" dirty="0" err="1" smtClean="0">
                <a:solidFill>
                  <a:schemeClr val="accent3">
                    <a:lumMod val="75000"/>
                  </a:schemeClr>
                </a:solidFill>
              </a:rPr>
              <a:t>advices</a:t>
            </a:r>
            <a:r>
              <a:rPr lang="es-E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2400" dirty="0" err="1" smtClean="0">
                <a:solidFill>
                  <a:schemeClr val="accent3">
                    <a:lumMod val="75000"/>
                  </a:schemeClr>
                </a:solidFill>
              </a:rPr>
              <a:t>to</a:t>
            </a:r>
            <a:r>
              <a:rPr lang="es-ES" sz="2400" dirty="0" smtClean="0">
                <a:solidFill>
                  <a:schemeClr val="accent3">
                    <a:lumMod val="75000"/>
                  </a:schemeClr>
                </a:solidFill>
              </a:rPr>
              <a:t> reduce </a:t>
            </a:r>
            <a:r>
              <a:rPr lang="es-ES" sz="2400" dirty="0" err="1" smtClean="0">
                <a:solidFill>
                  <a:schemeClr val="accent3">
                    <a:lumMod val="75000"/>
                  </a:schemeClr>
                </a:solidFill>
              </a:rPr>
              <a:t>patient</a:t>
            </a:r>
            <a:r>
              <a:rPr lang="es-ES" sz="2400" dirty="0" smtClean="0">
                <a:solidFill>
                  <a:schemeClr val="accent3">
                    <a:lumMod val="75000"/>
                  </a:schemeClr>
                </a:solidFill>
              </a:rPr>
              <a:t> doses (I)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1651" y="1285861"/>
            <a:ext cx="8142316" cy="4840302"/>
          </a:xfrm>
        </p:spPr>
        <p:txBody>
          <a:bodyPr/>
          <a:lstStyle/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400" dirty="0" smtClean="0"/>
              <a:t>Use </a:t>
            </a:r>
            <a:r>
              <a:rPr lang="es-ES" sz="2400" b="1" dirty="0" smtClean="0"/>
              <a:t>“</a:t>
            </a:r>
            <a:r>
              <a:rPr lang="es-ES" sz="2400" b="1" dirty="0" err="1" smtClean="0"/>
              <a:t>low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” </a:t>
            </a:r>
            <a:r>
              <a:rPr lang="es-ES" sz="2400" b="1" dirty="0" err="1" smtClean="0"/>
              <a:t>fluoroscopy</a:t>
            </a:r>
            <a:r>
              <a:rPr lang="es-ES" sz="2400" b="1" dirty="0" smtClean="0"/>
              <a:t> </a:t>
            </a:r>
            <a:r>
              <a:rPr lang="es-ES" sz="2400" dirty="0" smtClean="0"/>
              <a:t>and cine </a:t>
            </a:r>
            <a:r>
              <a:rPr lang="es-ES" sz="2400" dirty="0" err="1" smtClean="0"/>
              <a:t>modes</a:t>
            </a:r>
            <a:r>
              <a:rPr lang="es-ES" sz="2400" dirty="0" smtClean="0"/>
              <a:t> and reduce </a:t>
            </a:r>
            <a:r>
              <a:rPr lang="es-ES" sz="2400" dirty="0" err="1" smtClean="0"/>
              <a:t>irradiation</a:t>
            </a:r>
            <a:r>
              <a:rPr lang="es-ES" sz="2400" dirty="0" smtClean="0"/>
              <a:t> time.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Do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know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how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much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dose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increase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have</a:t>
            </a:r>
            <a:r>
              <a:rPr lang="es-ES" sz="1800" dirty="0" smtClean="0">
                <a:solidFill>
                  <a:srgbClr val="FF0000"/>
                </a:solidFill>
              </a:rPr>
              <a:t> in cine? 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400" dirty="0" err="1" smtClean="0"/>
              <a:t>Know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impact</a:t>
            </a:r>
            <a:r>
              <a:rPr lang="es-ES" sz="2400" dirty="0" smtClean="0"/>
              <a:t> of </a:t>
            </a:r>
            <a:r>
              <a:rPr lang="es-ES" sz="2400" b="1" dirty="0" err="1" smtClean="0"/>
              <a:t>very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angulated</a:t>
            </a:r>
            <a:r>
              <a:rPr lang="es-ES" sz="2400" b="1" dirty="0" smtClean="0"/>
              <a:t> </a:t>
            </a:r>
            <a:r>
              <a:rPr lang="es-ES" sz="2400" dirty="0" err="1" smtClean="0"/>
              <a:t>projections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Do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know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how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increses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the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dose</a:t>
            </a:r>
            <a:r>
              <a:rPr lang="es-ES" sz="1800" dirty="0" smtClean="0">
                <a:solidFill>
                  <a:srgbClr val="FF0000"/>
                </a:solidFill>
              </a:rPr>
              <a:t> in LA-CC?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400" dirty="0" err="1" smtClean="0"/>
              <a:t>Collimate</a:t>
            </a:r>
            <a:r>
              <a:rPr lang="es-ES" sz="2400" dirty="0" smtClean="0"/>
              <a:t> </a:t>
            </a:r>
            <a:r>
              <a:rPr lang="es-ES" sz="2400" dirty="0" err="1" smtClean="0"/>
              <a:t>your</a:t>
            </a:r>
            <a:r>
              <a:rPr lang="es-ES" sz="2400" dirty="0" smtClean="0"/>
              <a:t> </a:t>
            </a:r>
            <a:r>
              <a:rPr lang="es-ES" sz="2400" b="1" dirty="0" err="1" smtClean="0"/>
              <a:t>radiation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field</a:t>
            </a:r>
            <a:r>
              <a:rPr lang="es-ES" sz="2400" dirty="0" smtClean="0"/>
              <a:t>. 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err="1" smtClean="0">
                <a:solidFill>
                  <a:srgbClr val="FF0000"/>
                </a:solidFill>
              </a:rPr>
              <a:t>How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much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reduction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if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collimate</a:t>
            </a:r>
            <a:r>
              <a:rPr lang="es-ES" sz="1800" dirty="0" smtClean="0">
                <a:solidFill>
                  <a:srgbClr val="FF0000"/>
                </a:solidFill>
              </a:rPr>
              <a:t> a 50%?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400" dirty="0" smtClean="0"/>
              <a:t>Use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b="1" dirty="0" err="1" smtClean="0"/>
              <a:t>wedge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filters</a:t>
            </a:r>
            <a:r>
              <a:rPr lang="es-ES" sz="2400" b="1" dirty="0" smtClean="0"/>
              <a:t> </a:t>
            </a:r>
            <a:r>
              <a:rPr lang="es-ES" sz="2400" dirty="0" err="1" smtClean="0"/>
              <a:t>when</a:t>
            </a:r>
            <a:r>
              <a:rPr lang="es-ES" sz="2400" dirty="0" smtClean="0"/>
              <a:t> </a:t>
            </a:r>
            <a:r>
              <a:rPr lang="es-ES" sz="2400" dirty="0" err="1" smtClean="0"/>
              <a:t>appropriate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Do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know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the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benefits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using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wedge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filters</a:t>
            </a:r>
            <a:r>
              <a:rPr lang="es-ES" sz="18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400" dirty="0" smtClean="0"/>
              <a:t>Use </a:t>
            </a:r>
            <a:r>
              <a:rPr lang="es-ES" sz="2400" b="1" dirty="0" smtClean="0"/>
              <a:t>virtual </a:t>
            </a:r>
            <a:r>
              <a:rPr lang="es-ES" sz="2400" b="1" dirty="0" err="1" smtClean="0"/>
              <a:t>collimation</a:t>
            </a:r>
            <a:r>
              <a:rPr lang="es-ES" sz="2400" b="1" dirty="0" smtClean="0"/>
              <a:t> </a:t>
            </a:r>
            <a:r>
              <a:rPr lang="es-ES" sz="2400" dirty="0" err="1" smtClean="0"/>
              <a:t>when</a:t>
            </a:r>
            <a:r>
              <a:rPr lang="es-ES" sz="2400" dirty="0" smtClean="0"/>
              <a:t> </a:t>
            </a:r>
            <a:r>
              <a:rPr lang="es-ES" sz="2400" dirty="0" err="1" smtClean="0"/>
              <a:t>available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Do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now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the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benefits</a:t>
            </a:r>
            <a:r>
              <a:rPr lang="es-ES" sz="18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/>
            <a:endParaRPr lang="es-ES" sz="24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285860"/>
            <a:ext cx="8313738" cy="5357828"/>
          </a:xfrm>
        </p:spPr>
        <p:txBody>
          <a:bodyPr/>
          <a:lstStyle/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 startAt="6"/>
            </a:pPr>
            <a:r>
              <a:rPr lang="es-ES" sz="2400" dirty="0" smtClean="0"/>
              <a:t>Use </a:t>
            </a:r>
            <a:r>
              <a:rPr lang="es-ES" sz="2400" b="1" dirty="0" err="1" smtClean="0"/>
              <a:t>magnification</a:t>
            </a:r>
            <a:r>
              <a:rPr lang="es-ES" sz="2400" dirty="0" smtClean="0"/>
              <a:t> </a:t>
            </a:r>
            <a:r>
              <a:rPr lang="es-ES" sz="2400" dirty="0" err="1" smtClean="0"/>
              <a:t>only</a:t>
            </a:r>
            <a:r>
              <a:rPr lang="es-ES" sz="2400" dirty="0" smtClean="0"/>
              <a:t> </a:t>
            </a:r>
            <a:r>
              <a:rPr lang="es-ES" sz="2400" dirty="0" err="1" smtClean="0"/>
              <a:t>when</a:t>
            </a:r>
            <a:r>
              <a:rPr lang="es-ES" sz="2400" dirty="0" smtClean="0"/>
              <a:t> </a:t>
            </a:r>
            <a:r>
              <a:rPr lang="es-ES" sz="2400" dirty="0" err="1" smtClean="0"/>
              <a:t>appropriate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Do </a:t>
            </a:r>
            <a:r>
              <a:rPr lang="es-ES" sz="1800" dirty="0" err="1" smtClean="0">
                <a:solidFill>
                  <a:srgbClr val="FF0000"/>
                </a:solidFill>
              </a:rPr>
              <a:t>you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know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the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increase</a:t>
            </a:r>
            <a:r>
              <a:rPr lang="es-ES" sz="1800" dirty="0" smtClean="0">
                <a:solidFill>
                  <a:srgbClr val="FF0000"/>
                </a:solidFill>
              </a:rPr>
              <a:t> in </a:t>
            </a:r>
            <a:r>
              <a:rPr lang="es-ES" sz="1800" dirty="0" err="1" smtClean="0">
                <a:solidFill>
                  <a:srgbClr val="FF0000"/>
                </a:solidFill>
              </a:rPr>
              <a:t>skin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dose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with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magnification</a:t>
            </a:r>
            <a:r>
              <a:rPr lang="es-ES" sz="1800" dirty="0" smtClean="0">
                <a:solidFill>
                  <a:srgbClr val="FF0000"/>
                </a:solidFill>
              </a:rPr>
              <a:t>? 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 startAt="6"/>
            </a:pPr>
            <a:r>
              <a:rPr lang="es-ES" sz="2400" dirty="0" err="1" smtClean="0"/>
              <a:t>Avoid</a:t>
            </a:r>
            <a:r>
              <a:rPr lang="es-ES" sz="2400" dirty="0" smtClean="0"/>
              <a:t> </a:t>
            </a:r>
            <a:r>
              <a:rPr lang="es-ES" sz="2400" dirty="0" err="1" smtClean="0"/>
              <a:t>radiation</a:t>
            </a:r>
            <a:r>
              <a:rPr lang="es-ES" sz="2400" dirty="0" smtClean="0"/>
              <a:t> </a:t>
            </a:r>
            <a:r>
              <a:rPr lang="es-ES" sz="2400" dirty="0" err="1" smtClean="0"/>
              <a:t>field</a:t>
            </a:r>
            <a:r>
              <a:rPr lang="es-ES" sz="2400" dirty="0" smtClean="0"/>
              <a:t> </a:t>
            </a:r>
            <a:r>
              <a:rPr lang="es-ES" sz="2400" b="1" dirty="0" err="1" smtClean="0"/>
              <a:t>overlapping</a:t>
            </a:r>
            <a:r>
              <a:rPr lang="es-ES" sz="2400" dirty="0" smtClean="0"/>
              <a:t>. 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err="1" smtClean="0">
                <a:solidFill>
                  <a:srgbClr val="FF0000"/>
                </a:solidFill>
              </a:rPr>
              <a:t>Why</a:t>
            </a:r>
            <a:r>
              <a:rPr lang="es-ES" sz="18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 startAt="6"/>
            </a:pPr>
            <a:r>
              <a:rPr lang="es-ES" sz="2400" dirty="0" err="1" smtClean="0"/>
              <a:t>Image</a:t>
            </a:r>
            <a:r>
              <a:rPr lang="es-ES" sz="2400" dirty="0" smtClean="0"/>
              <a:t> detector </a:t>
            </a:r>
            <a:r>
              <a:rPr lang="es-ES" sz="2400" dirty="0" err="1" smtClean="0"/>
              <a:t>always</a:t>
            </a:r>
            <a:r>
              <a:rPr lang="es-ES" sz="2400" dirty="0" smtClean="0"/>
              <a:t> </a:t>
            </a:r>
            <a:r>
              <a:rPr lang="es-ES" sz="2400" b="1" dirty="0" err="1" smtClean="0"/>
              <a:t>close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to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patient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err="1" smtClean="0">
                <a:solidFill>
                  <a:srgbClr val="FF0000"/>
                </a:solidFill>
              </a:rPr>
              <a:t>Why</a:t>
            </a:r>
            <a:r>
              <a:rPr lang="es-ES" sz="1800" dirty="0" smtClean="0">
                <a:solidFill>
                  <a:srgbClr val="FF0000"/>
                </a:solidFill>
              </a:rPr>
              <a:t>? …</a:t>
            </a:r>
            <a:r>
              <a:rPr lang="es-ES" sz="1800" dirty="0" err="1" smtClean="0">
                <a:solidFill>
                  <a:srgbClr val="FF0000"/>
                </a:solidFill>
              </a:rPr>
              <a:t>difficulty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to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change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projection</a:t>
            </a:r>
            <a:r>
              <a:rPr lang="es-ES" sz="1800" dirty="0" smtClean="0">
                <a:solidFill>
                  <a:srgbClr val="FF0000"/>
                </a:solidFill>
              </a:rPr>
              <a:t> …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 startAt="6"/>
            </a:pPr>
            <a:r>
              <a:rPr lang="es-ES" sz="2400" dirty="0" err="1" smtClean="0"/>
              <a:t>Patient</a:t>
            </a:r>
            <a:r>
              <a:rPr lang="es-ES" sz="2400" dirty="0" smtClean="0"/>
              <a:t> </a:t>
            </a:r>
            <a:r>
              <a:rPr lang="es-ES" sz="2400" dirty="0" err="1" smtClean="0"/>
              <a:t>skin</a:t>
            </a:r>
            <a:r>
              <a:rPr lang="es-ES" sz="2400" dirty="0" smtClean="0"/>
              <a:t>, </a:t>
            </a:r>
            <a:r>
              <a:rPr lang="es-ES" sz="2400" b="1" dirty="0" err="1" smtClean="0"/>
              <a:t>far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from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the</a:t>
            </a:r>
            <a:r>
              <a:rPr lang="es-ES" sz="2400" b="1" dirty="0" smtClean="0"/>
              <a:t> X-</a:t>
            </a:r>
            <a:r>
              <a:rPr lang="es-ES" sz="2400" b="1" dirty="0" err="1" smtClean="0"/>
              <a:t>ray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tube</a:t>
            </a:r>
            <a:r>
              <a:rPr lang="es-ES" sz="2400" b="1" dirty="0" smtClean="0"/>
              <a:t> </a:t>
            </a:r>
            <a:r>
              <a:rPr lang="es-ES" sz="2400" dirty="0" smtClean="0"/>
              <a:t>(and </a:t>
            </a:r>
            <a:r>
              <a:rPr lang="es-ES" sz="2400" dirty="0" err="1" smtClean="0"/>
              <a:t>patient</a:t>
            </a:r>
            <a:r>
              <a:rPr lang="es-ES" sz="2400" dirty="0" smtClean="0"/>
              <a:t> </a:t>
            </a:r>
            <a:r>
              <a:rPr lang="es-ES" sz="2400" dirty="0" err="1" smtClean="0"/>
              <a:t>arm</a:t>
            </a:r>
            <a:r>
              <a:rPr lang="es-ES" sz="2400" dirty="0" smtClean="0"/>
              <a:t> </a:t>
            </a:r>
            <a:r>
              <a:rPr lang="es-ES" sz="2400" dirty="0" err="1" smtClean="0"/>
              <a:t>out</a:t>
            </a:r>
            <a:r>
              <a:rPr lang="es-ES" sz="2400" dirty="0" smtClean="0"/>
              <a:t> of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radiation</a:t>
            </a:r>
            <a:r>
              <a:rPr lang="es-ES" sz="2400" dirty="0" smtClean="0"/>
              <a:t> </a:t>
            </a:r>
            <a:r>
              <a:rPr lang="es-ES" sz="2400" dirty="0" err="1" smtClean="0"/>
              <a:t>beam</a:t>
            </a:r>
            <a:r>
              <a:rPr lang="es-ES" sz="2400" dirty="0" smtClean="0"/>
              <a:t>).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err="1" smtClean="0">
                <a:solidFill>
                  <a:srgbClr val="FF0000"/>
                </a:solidFill>
              </a:rPr>
              <a:t>Is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it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better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to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increase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the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table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height</a:t>
            </a:r>
            <a:r>
              <a:rPr lang="es-ES" sz="18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 startAt="6"/>
            </a:pPr>
            <a:r>
              <a:rPr lang="es-ES" sz="2400" dirty="0" smtClean="0"/>
              <a:t> Be familiar </a:t>
            </a:r>
            <a:r>
              <a:rPr lang="es-ES" sz="2400" dirty="0" err="1" smtClean="0"/>
              <a:t>with</a:t>
            </a:r>
            <a:r>
              <a:rPr lang="es-ES" sz="2400" dirty="0" smtClean="0"/>
              <a:t> </a:t>
            </a:r>
            <a:r>
              <a:rPr lang="es-ES" sz="2400" b="1" dirty="0" err="1" smtClean="0"/>
              <a:t>patient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indications</a:t>
            </a:r>
            <a:r>
              <a:rPr lang="es-ES" sz="24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1800" dirty="0" smtClean="0">
                <a:solidFill>
                  <a:srgbClr val="FF0000"/>
                </a:solidFill>
              </a:rPr>
              <a:t>Are </a:t>
            </a:r>
            <a:r>
              <a:rPr lang="es-ES" sz="1800" dirty="0" err="1" smtClean="0">
                <a:solidFill>
                  <a:srgbClr val="FF0000"/>
                </a:solidFill>
              </a:rPr>
              <a:t>our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values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too</a:t>
            </a:r>
            <a:r>
              <a:rPr lang="es-ES" sz="1800" dirty="0" smtClean="0">
                <a:solidFill>
                  <a:srgbClr val="FF0000"/>
                </a:solidFill>
              </a:rPr>
              <a:t> </a:t>
            </a:r>
            <a:r>
              <a:rPr lang="es-ES" sz="1800" dirty="0" err="1" smtClean="0">
                <a:solidFill>
                  <a:srgbClr val="FF0000"/>
                </a:solidFill>
              </a:rPr>
              <a:t>high</a:t>
            </a:r>
            <a:r>
              <a:rPr lang="es-ES" sz="1800" dirty="0" smtClean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072494" cy="50006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anchor="b">
            <a:normAutofit/>
          </a:bodyPr>
          <a:lstStyle/>
          <a:p>
            <a:pPr algn="ctr" eaLnBrk="1" hangingPunct="1"/>
            <a:r>
              <a:rPr lang="es-ES" sz="24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Practical advices to reduce patient doses (II)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2 Marcador de contenido"/>
          <p:cNvSpPr>
            <a:spLocks noGrp="1"/>
          </p:cNvSpPr>
          <p:nvPr>
            <p:ph idx="1"/>
          </p:nvPr>
        </p:nvSpPr>
        <p:spPr>
          <a:xfrm>
            <a:off x="357188" y="1071546"/>
            <a:ext cx="8429625" cy="5143517"/>
          </a:xfrm>
        </p:spPr>
        <p:txBody>
          <a:bodyPr/>
          <a:lstStyle/>
          <a:p>
            <a:r>
              <a:rPr lang="es-ES" dirty="0" err="1" smtClean="0"/>
              <a:t>Recommended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ICRP.</a:t>
            </a:r>
          </a:p>
          <a:p>
            <a:r>
              <a:rPr lang="es-ES" dirty="0" err="1" smtClean="0"/>
              <a:t>Included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new BSS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coming</a:t>
            </a:r>
            <a:r>
              <a:rPr lang="es-ES" dirty="0" smtClean="0"/>
              <a:t> </a:t>
            </a:r>
            <a:r>
              <a:rPr lang="es-ES" dirty="0" err="1" smtClean="0"/>
              <a:t>European</a:t>
            </a:r>
            <a:r>
              <a:rPr lang="es-ES" dirty="0" smtClean="0"/>
              <a:t> </a:t>
            </a:r>
            <a:r>
              <a:rPr lang="es-ES" dirty="0" err="1" smtClean="0"/>
              <a:t>directive</a:t>
            </a:r>
            <a:r>
              <a:rPr lang="es-ES" dirty="0" smtClean="0"/>
              <a:t>.</a:t>
            </a:r>
          </a:p>
          <a:p>
            <a:r>
              <a:rPr lang="es-ES" dirty="0" smtClean="0"/>
              <a:t>A real </a:t>
            </a:r>
            <a:r>
              <a:rPr lang="es-ES" dirty="0" err="1" smtClean="0"/>
              <a:t>practical</a:t>
            </a:r>
            <a:r>
              <a:rPr lang="es-ES" dirty="0" smtClean="0"/>
              <a:t> </a:t>
            </a:r>
            <a:r>
              <a:rPr lang="es-ES" dirty="0" err="1" smtClean="0"/>
              <a:t>approach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optimization</a:t>
            </a:r>
            <a:r>
              <a:rPr lang="es-ES" dirty="0" smtClean="0"/>
              <a:t> </a:t>
            </a:r>
            <a:r>
              <a:rPr lang="es-ES" dirty="0" err="1" smtClean="0"/>
              <a:t>strategies</a:t>
            </a:r>
            <a:r>
              <a:rPr lang="es-ES" dirty="0" smtClean="0"/>
              <a:t>.</a:t>
            </a:r>
          </a:p>
          <a:p>
            <a:r>
              <a:rPr lang="es-ES" dirty="0" smtClean="0"/>
              <a:t>New </a:t>
            </a:r>
            <a:r>
              <a:rPr lang="es-ES" dirty="0" err="1" smtClean="0"/>
              <a:t>technology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helping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global </a:t>
            </a:r>
            <a:r>
              <a:rPr lang="es-ES" dirty="0" err="1" smtClean="0"/>
              <a:t>view</a:t>
            </a:r>
            <a:r>
              <a:rPr lang="es-ES" dirty="0" smtClean="0"/>
              <a:t>.</a:t>
            </a:r>
          </a:p>
          <a:p>
            <a:r>
              <a:rPr lang="es-ES" dirty="0" smtClean="0"/>
              <a:t>ICRP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dealing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both</a:t>
            </a:r>
            <a:r>
              <a:rPr lang="es-ES" dirty="0" smtClean="0"/>
              <a:t> </a:t>
            </a:r>
            <a:r>
              <a:rPr lang="es-ES" dirty="0" err="1" smtClean="0"/>
              <a:t>topics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same</a:t>
            </a:r>
            <a:r>
              <a:rPr lang="es-ES" dirty="0" smtClean="0"/>
              <a:t> </a:t>
            </a:r>
            <a:r>
              <a:rPr lang="es-ES" dirty="0" err="1" smtClean="0"/>
              <a:t>documents</a:t>
            </a:r>
            <a:r>
              <a:rPr lang="es-ES" dirty="0" smtClean="0"/>
              <a:t> (as a general rule).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0FB519-1B2D-46DE-B116-58DF821CD79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1214414" y="214290"/>
            <a:ext cx="7429525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3200" b="1" dirty="0" err="1"/>
              <a:t>Patient</a:t>
            </a:r>
            <a:r>
              <a:rPr lang="es-ES" sz="3200" b="1" dirty="0"/>
              <a:t> and </a:t>
            </a:r>
            <a:r>
              <a:rPr lang="es-ES" sz="3200" b="1" dirty="0" err="1"/>
              <a:t>staff</a:t>
            </a:r>
            <a:r>
              <a:rPr lang="es-ES" sz="3200" b="1" dirty="0"/>
              <a:t> </a:t>
            </a:r>
            <a:r>
              <a:rPr lang="es-ES" sz="3200" b="1" dirty="0" err="1" smtClean="0"/>
              <a:t>together</a:t>
            </a:r>
            <a:r>
              <a:rPr lang="es-ES" sz="3200" b="1" dirty="0" smtClean="0"/>
              <a:t> in RP 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1057275"/>
            <a:ext cx="8150253" cy="5514975"/>
          </a:xfrm>
        </p:spPr>
        <p:txBody>
          <a:bodyPr/>
          <a:lstStyle/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000" dirty="0" err="1" smtClean="0"/>
              <a:t>Most</a:t>
            </a:r>
            <a:r>
              <a:rPr lang="es-ES" sz="2000" dirty="0" smtClean="0"/>
              <a:t> of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b="1" dirty="0" err="1" smtClean="0"/>
              <a:t>advices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to</a:t>
            </a:r>
            <a:r>
              <a:rPr lang="es-ES" sz="2000" b="1" dirty="0" smtClean="0"/>
              <a:t> reduce </a:t>
            </a:r>
            <a:r>
              <a:rPr lang="es-ES" sz="2000" b="1" dirty="0" err="1" smtClean="0"/>
              <a:t>patient</a:t>
            </a:r>
            <a:r>
              <a:rPr lang="es-ES" sz="2000" b="1" dirty="0" smtClean="0"/>
              <a:t> </a:t>
            </a:r>
            <a:r>
              <a:rPr lang="es-ES" sz="2000" dirty="0" smtClean="0"/>
              <a:t>doses </a:t>
            </a:r>
            <a:r>
              <a:rPr lang="es-ES" sz="2000" dirty="0" err="1" smtClean="0"/>
              <a:t>also</a:t>
            </a:r>
            <a:r>
              <a:rPr lang="es-ES" sz="2000" dirty="0" smtClean="0"/>
              <a:t> mean a </a:t>
            </a:r>
            <a:r>
              <a:rPr lang="es-ES" sz="2000" dirty="0" err="1" smtClean="0"/>
              <a:t>reduction</a:t>
            </a:r>
            <a:r>
              <a:rPr lang="es-ES" sz="2000" dirty="0" smtClean="0"/>
              <a:t> in </a:t>
            </a:r>
            <a:r>
              <a:rPr lang="es-ES" sz="2000" dirty="0" err="1" smtClean="0"/>
              <a:t>staff</a:t>
            </a:r>
            <a:r>
              <a:rPr lang="es-ES" sz="2000" dirty="0" smtClean="0"/>
              <a:t> doses.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2000" dirty="0" err="1" smtClean="0">
                <a:solidFill>
                  <a:srgbClr val="FF0000"/>
                </a:solidFill>
              </a:rPr>
              <a:t>Is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it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always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truth</a:t>
            </a:r>
            <a:r>
              <a:rPr lang="es-ES" sz="2000" dirty="0" smtClean="0">
                <a:solidFill>
                  <a:srgbClr val="FF0000"/>
                </a:solidFill>
              </a:rPr>
              <a:t>? … </a:t>
            </a:r>
            <a:r>
              <a:rPr lang="es-ES" sz="2000" dirty="0" err="1" smtClean="0">
                <a:solidFill>
                  <a:srgbClr val="FF0000"/>
                </a:solidFill>
              </a:rPr>
              <a:t>also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for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magnification</a:t>
            </a:r>
            <a:r>
              <a:rPr lang="es-ES" sz="2000" dirty="0" smtClean="0">
                <a:solidFill>
                  <a:srgbClr val="FF0000"/>
                </a:solidFill>
              </a:rPr>
              <a:t> and </a:t>
            </a:r>
            <a:r>
              <a:rPr lang="es-ES" sz="2000" dirty="0" err="1" smtClean="0">
                <a:solidFill>
                  <a:srgbClr val="FF0000"/>
                </a:solidFill>
              </a:rPr>
              <a:t>angulation</a:t>
            </a:r>
            <a:r>
              <a:rPr lang="es-ES" sz="20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000" dirty="0" err="1" smtClean="0"/>
              <a:t>Increase</a:t>
            </a:r>
            <a:r>
              <a:rPr lang="es-ES" sz="2000" dirty="0" smtClean="0"/>
              <a:t> </a:t>
            </a:r>
            <a:r>
              <a:rPr lang="es-ES" sz="2000" b="1" dirty="0" err="1" smtClean="0"/>
              <a:t>your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distance</a:t>
            </a:r>
            <a:r>
              <a:rPr lang="es-ES" sz="2000" b="1" dirty="0" smtClean="0"/>
              <a:t> </a:t>
            </a:r>
            <a:r>
              <a:rPr lang="es-ES" sz="2000" dirty="0" err="1" smtClean="0"/>
              <a:t>from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irradiated</a:t>
            </a:r>
            <a:r>
              <a:rPr lang="es-ES" sz="2000" dirty="0" smtClean="0"/>
              <a:t> </a:t>
            </a:r>
            <a:r>
              <a:rPr lang="es-ES" sz="2000" dirty="0" err="1" smtClean="0"/>
              <a:t>volume</a:t>
            </a:r>
            <a:r>
              <a:rPr lang="es-ES" sz="20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2000" dirty="0" err="1" smtClean="0">
                <a:solidFill>
                  <a:srgbClr val="FF0000"/>
                </a:solidFill>
              </a:rPr>
              <a:t>How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much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decrease</a:t>
            </a:r>
            <a:r>
              <a:rPr lang="es-ES" sz="2000" dirty="0" smtClean="0">
                <a:solidFill>
                  <a:srgbClr val="FF0000"/>
                </a:solidFill>
              </a:rPr>
              <a:t> my </a:t>
            </a:r>
            <a:r>
              <a:rPr lang="es-ES" sz="2000" dirty="0" err="1" smtClean="0">
                <a:solidFill>
                  <a:srgbClr val="FF0000"/>
                </a:solidFill>
              </a:rPr>
              <a:t>dose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if</a:t>
            </a:r>
            <a:r>
              <a:rPr lang="es-ES" sz="2000" dirty="0" smtClean="0">
                <a:solidFill>
                  <a:srgbClr val="FF0000"/>
                </a:solidFill>
              </a:rPr>
              <a:t> my </a:t>
            </a:r>
            <a:r>
              <a:rPr lang="es-ES" sz="2000" dirty="0" err="1" smtClean="0">
                <a:solidFill>
                  <a:srgbClr val="FF0000"/>
                </a:solidFill>
              </a:rPr>
              <a:t>distance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doubled</a:t>
            </a:r>
            <a:r>
              <a:rPr lang="es-ES" sz="20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000" dirty="0" smtClean="0"/>
              <a:t>Use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radiation</a:t>
            </a:r>
            <a:r>
              <a:rPr lang="es-ES" sz="2000" dirty="0" smtClean="0"/>
              <a:t> </a:t>
            </a:r>
            <a:r>
              <a:rPr lang="es-ES" sz="2000" b="1" dirty="0" err="1" smtClean="0"/>
              <a:t>protection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tools</a:t>
            </a:r>
            <a:r>
              <a:rPr lang="es-ES" sz="20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2000" dirty="0" err="1" smtClean="0">
                <a:solidFill>
                  <a:srgbClr val="FF0000"/>
                </a:solidFill>
              </a:rPr>
              <a:t>How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much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the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protection</a:t>
            </a:r>
            <a:r>
              <a:rPr lang="es-ES" sz="2000" dirty="0" smtClean="0">
                <a:solidFill>
                  <a:srgbClr val="FF0000"/>
                </a:solidFill>
              </a:rPr>
              <a:t> of </a:t>
            </a:r>
            <a:r>
              <a:rPr lang="es-ES" sz="2000" dirty="0" err="1" smtClean="0">
                <a:solidFill>
                  <a:srgbClr val="FF0000"/>
                </a:solidFill>
              </a:rPr>
              <a:t>the</a:t>
            </a:r>
            <a:r>
              <a:rPr lang="es-ES" sz="2000" dirty="0" smtClean="0">
                <a:solidFill>
                  <a:srgbClr val="FF0000"/>
                </a:solidFill>
              </a:rPr>
              <a:t> lead </a:t>
            </a:r>
            <a:r>
              <a:rPr lang="es-ES" sz="2000" dirty="0" err="1" smtClean="0">
                <a:solidFill>
                  <a:srgbClr val="FF0000"/>
                </a:solidFill>
              </a:rPr>
              <a:t>apron</a:t>
            </a:r>
            <a:r>
              <a:rPr lang="es-ES" sz="20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000" dirty="0" err="1" smtClean="0"/>
              <a:t>Take</a:t>
            </a:r>
            <a:r>
              <a:rPr lang="es-ES" sz="2000" dirty="0" smtClean="0"/>
              <a:t> </a:t>
            </a:r>
            <a:r>
              <a:rPr lang="es-ES" sz="2000" dirty="0" err="1" smtClean="0"/>
              <a:t>care</a:t>
            </a:r>
            <a:r>
              <a:rPr lang="es-ES" sz="2000" dirty="0" smtClean="0"/>
              <a:t> of </a:t>
            </a:r>
            <a:r>
              <a:rPr lang="es-ES" sz="2000" b="1" dirty="0" err="1" smtClean="0"/>
              <a:t>your</a:t>
            </a:r>
            <a:r>
              <a:rPr lang="es-ES" sz="2000" b="1" dirty="0" smtClean="0"/>
              <a:t> personal </a:t>
            </a:r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values</a:t>
            </a:r>
            <a:r>
              <a:rPr lang="es-ES" sz="2000" dirty="0" smtClean="0"/>
              <a:t>.</a:t>
            </a:r>
          </a:p>
          <a:p>
            <a:pPr marL="1352550" lvl="2" indent="-533400" eaLnBrk="1" hangingPunct="1">
              <a:buClr>
                <a:schemeClr val="accent3">
                  <a:lumMod val="75000"/>
                </a:schemeClr>
              </a:buClr>
              <a:buSzTx/>
            </a:pPr>
            <a:r>
              <a:rPr lang="es-ES" sz="2000" dirty="0" err="1" smtClean="0">
                <a:solidFill>
                  <a:srgbClr val="FF0000"/>
                </a:solidFill>
              </a:rPr>
              <a:t>What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your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typical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monthly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dose</a:t>
            </a:r>
            <a:r>
              <a:rPr lang="es-ES" sz="2000" dirty="0" smtClean="0">
                <a:solidFill>
                  <a:srgbClr val="FF0000"/>
                </a:solidFill>
              </a:rPr>
              <a:t>?</a:t>
            </a:r>
          </a:p>
          <a:p>
            <a:pPr marL="533400" indent="-533400" eaLnBrk="1" hangingPunct="1">
              <a:buClr>
                <a:schemeClr val="accent3">
                  <a:lumMod val="75000"/>
                </a:schemeClr>
              </a:buClr>
              <a:buSzTx/>
              <a:buFontTx/>
              <a:buAutoNum type="arabicPeriod"/>
            </a:pPr>
            <a:r>
              <a:rPr lang="es-ES" sz="2000" dirty="0" err="1" smtClean="0"/>
              <a:t>Avoid</a:t>
            </a:r>
            <a:r>
              <a:rPr lang="es-ES" sz="2000" dirty="0" smtClean="0"/>
              <a:t> </a:t>
            </a:r>
            <a:r>
              <a:rPr lang="es-ES" sz="2000" b="1" dirty="0" err="1" smtClean="0"/>
              <a:t>left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projections</a:t>
            </a:r>
            <a:r>
              <a:rPr lang="es-ES" sz="2000" b="1" dirty="0" smtClean="0"/>
              <a:t> and </a:t>
            </a:r>
            <a:r>
              <a:rPr lang="es-ES" sz="2000" b="1" dirty="0" err="1" smtClean="0"/>
              <a:t>cranial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left</a:t>
            </a:r>
            <a:r>
              <a:rPr lang="es-ES" sz="2000" b="1" dirty="0" smtClean="0"/>
              <a:t> </a:t>
            </a:r>
            <a:r>
              <a:rPr lang="es-ES" sz="2000" dirty="0" smtClean="0"/>
              <a:t>(X-</a:t>
            </a:r>
            <a:r>
              <a:rPr lang="es-ES" sz="2000" dirty="0" err="1" smtClean="0"/>
              <a:t>ray</a:t>
            </a:r>
            <a:r>
              <a:rPr lang="es-ES" sz="2000" dirty="0" smtClean="0"/>
              <a:t> </a:t>
            </a:r>
            <a:r>
              <a:rPr lang="es-ES" sz="2000" dirty="0" err="1" smtClean="0"/>
              <a:t>tube</a:t>
            </a:r>
            <a:r>
              <a:rPr lang="es-ES" sz="2000" dirty="0" smtClean="0"/>
              <a:t> </a:t>
            </a:r>
            <a:r>
              <a:rPr lang="es-ES" sz="2000" dirty="0" err="1" smtClean="0"/>
              <a:t>close</a:t>
            </a:r>
            <a:r>
              <a:rPr lang="es-ES" sz="2000" dirty="0" smtClean="0"/>
              <a:t> </a:t>
            </a:r>
            <a:r>
              <a:rPr lang="es-ES" sz="2000" dirty="0" err="1" smtClean="0"/>
              <a:t>to</a:t>
            </a:r>
            <a:r>
              <a:rPr lang="es-ES" sz="2000" dirty="0" smtClean="0"/>
              <a:t> </a:t>
            </a:r>
            <a:r>
              <a:rPr lang="es-ES" sz="2000" dirty="0" err="1" smtClean="0"/>
              <a:t>you</a:t>
            </a:r>
            <a:r>
              <a:rPr lang="es-ES" sz="2000" dirty="0" smtClean="0"/>
              <a:t>).</a:t>
            </a:r>
          </a:p>
          <a:p>
            <a:pPr marL="1352550" lvl="2" indent="-533400" eaLnBrk="1" hangingPunct="1">
              <a:buSzTx/>
            </a:pPr>
            <a:r>
              <a:rPr lang="es-ES" sz="2000" dirty="0" err="1" smtClean="0">
                <a:solidFill>
                  <a:srgbClr val="FF0000"/>
                </a:solidFill>
              </a:rPr>
              <a:t>Is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it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better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to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stay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near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the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image</a:t>
            </a:r>
            <a:r>
              <a:rPr lang="es-ES" sz="2000" dirty="0" smtClean="0">
                <a:solidFill>
                  <a:srgbClr val="FF0000"/>
                </a:solidFill>
              </a:rPr>
              <a:t> detector?.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285728"/>
            <a:ext cx="7929618" cy="64294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anchor="b">
            <a:normAutofit/>
          </a:bodyPr>
          <a:lstStyle/>
          <a:p>
            <a:pPr eaLnBrk="1" hangingPunct="1"/>
            <a:r>
              <a:rPr lang="es-ES" sz="26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Practical</a:t>
            </a:r>
            <a:r>
              <a:rPr lang="es-ES" sz="2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S" sz="26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advices</a:t>
            </a:r>
            <a:r>
              <a:rPr lang="es-ES" sz="2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S" sz="26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to</a:t>
            </a:r>
            <a:r>
              <a:rPr lang="es-ES" sz="2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reduce </a:t>
            </a:r>
            <a:r>
              <a:rPr lang="es-ES" sz="26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staff</a:t>
            </a:r>
            <a:r>
              <a:rPr lang="es-ES" sz="2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doses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8A07B6-A7EB-4C74-81E6-615F42A2A017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6350000" cy="177165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571612"/>
            <a:ext cx="2571750" cy="782637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260725"/>
            <a:ext cx="7270750" cy="145415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857760"/>
            <a:ext cx="3729037" cy="100012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75" y="2974975"/>
            <a:ext cx="6481763" cy="423863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2357454" cy="84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8DB9B-1F07-48CF-80C8-25912CFF53D9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6643734" cy="30733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071942"/>
            <a:ext cx="2571750" cy="782637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071942"/>
            <a:ext cx="2357454" cy="84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8DB9B-1F07-48CF-80C8-25912CFF53D9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8788685" cy="414340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57158" y="4714884"/>
            <a:ext cx="8429684" cy="17851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ICRP Publication 105</a:t>
            </a:r>
            <a:r>
              <a:rPr lang="en-US" sz="2200" dirty="0" smtClean="0"/>
              <a:t>: For fluoroscopically guided interventional procedures, </a:t>
            </a:r>
            <a:r>
              <a:rPr lang="en-US" sz="2200" b="1" dirty="0" smtClean="0"/>
              <a:t>diagnostic reference levels, in principle, could be used to promote the management of patient doses </a:t>
            </a:r>
            <a:r>
              <a:rPr lang="en-US" sz="2200" dirty="0" smtClean="0"/>
              <a:t>with regard to avoiding unnecessary stochastic radiation risks.  </a:t>
            </a:r>
            <a:endParaRPr lang="es-ES" sz="2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50099648-4A78-4317-8B6D-F6FD452AC115}" type="slidenum">
              <a:rPr lang="en-GB"/>
              <a:pPr>
                <a:defRPr/>
              </a:pPr>
              <a:t>34</a:t>
            </a:fld>
            <a:endParaRPr lang="en-GB"/>
          </a:p>
        </p:txBody>
      </p:sp>
      <p:sp>
        <p:nvSpPr>
          <p:cNvPr id="116738" name="1 Título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algn="ctr"/>
            <a:r>
              <a:rPr lang="es-ES" dirty="0" smtClean="0"/>
              <a:t>ICRP </a:t>
            </a:r>
            <a:r>
              <a:rPr lang="es-ES" dirty="0" err="1" smtClean="0"/>
              <a:t>Publication</a:t>
            </a:r>
            <a:r>
              <a:rPr lang="es-ES" dirty="0" smtClean="0"/>
              <a:t> 105 (2007)</a:t>
            </a:r>
            <a:endParaRPr lang="en-GB" dirty="0" smtClean="0"/>
          </a:p>
        </p:txBody>
      </p:sp>
      <p:sp>
        <p:nvSpPr>
          <p:cNvPr id="9219" name="2 Marcador de contenido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r>
              <a:rPr lang="en-GB" b="1" dirty="0" smtClean="0"/>
              <a:t>ICRP Publication 105:</a:t>
            </a:r>
          </a:p>
          <a:p>
            <a:r>
              <a:rPr lang="en-GB" dirty="0" smtClean="0"/>
              <a:t>A potential approach is to take into consideration not only the usual clinical and technical factors, but also the relative </a:t>
            </a:r>
            <a:r>
              <a:rPr lang="en-GB" b="1" dirty="0" smtClean="0">
                <a:solidFill>
                  <a:srgbClr val="7C0019"/>
                </a:solidFill>
              </a:rPr>
              <a:t>‘complexity’ of the procedure</a:t>
            </a:r>
            <a:r>
              <a:rPr lang="en-GB" b="1" dirty="0" smtClean="0"/>
              <a:t>”.</a:t>
            </a:r>
          </a:p>
          <a:p>
            <a:r>
              <a:rPr lang="en-US" dirty="0" smtClean="0"/>
              <a:t>A diagnostic reference level that consists of </a:t>
            </a:r>
            <a:r>
              <a:rPr lang="en-US" b="1" dirty="0" smtClean="0">
                <a:solidFill>
                  <a:srgbClr val="7C0019"/>
                </a:solidFill>
              </a:rPr>
              <a:t>more aspects than the usual single dose-related quantity </a:t>
            </a:r>
            <a:r>
              <a:rPr lang="en-US" dirty="0" smtClean="0"/>
              <a:t>may be needed to evaluate patient dose adequately.</a:t>
            </a:r>
            <a:endParaRPr lang="en-GB" dirty="0" smtClean="0"/>
          </a:p>
        </p:txBody>
      </p:sp>
      <p:sp>
        <p:nvSpPr>
          <p:cNvPr id="116740" name="3 Marcador de número de diapositiva"/>
          <p:cNvSpPr txBox="1">
            <a:spLocks noGrp="1"/>
          </p:cNvSpPr>
          <p:nvPr/>
        </p:nvSpPr>
        <p:spPr bwMode="auto">
          <a:xfrm>
            <a:off x="8069873" y="6629401"/>
            <a:ext cx="1072662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/>
            <a:fld id="{8E10E9BA-19C9-46DA-B874-92BCF5F38243}" type="slidenum">
              <a:rPr lang="en-GB" sz="1200"/>
              <a:pPr algn="r"/>
              <a:t>34</a:t>
            </a:fld>
            <a:endParaRPr lang="en-GB" sz="1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E16FF0A-E781-43AE-98B2-AA3A2E944FF3}" type="slidenum">
              <a:rPr lang="en-GB"/>
              <a:pPr>
                <a:defRPr/>
              </a:pPr>
              <a:t>35</a:t>
            </a:fld>
            <a:endParaRPr lang="en-GB"/>
          </a:p>
        </p:txBody>
      </p:sp>
      <p:sp>
        <p:nvSpPr>
          <p:cNvPr id="106498" name="3 Marcador de número de diapositiva"/>
          <p:cNvSpPr txBox="1">
            <a:spLocks noGrp="1"/>
          </p:cNvSpPr>
          <p:nvPr/>
        </p:nvSpPr>
        <p:spPr bwMode="auto">
          <a:xfrm>
            <a:off x="8069873" y="6629401"/>
            <a:ext cx="1072662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/>
            <a:fld id="{BC62FE55-1AA4-4C24-9031-AD258A0DAEAA}" type="slidenum">
              <a:rPr lang="en-GB" sz="1200"/>
              <a:pPr algn="r"/>
              <a:t>35</a:t>
            </a:fld>
            <a:endParaRPr lang="en-GB" sz="120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6862" y="217488"/>
            <a:ext cx="6084277" cy="2905125"/>
            <a:chOff x="244" y="137"/>
            <a:chExt cx="3128" cy="1478"/>
          </a:xfrm>
        </p:grpSpPr>
        <p:pic>
          <p:nvPicPr>
            <p:cNvPr id="106500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4" y="137"/>
              <a:ext cx="3128" cy="1045"/>
            </a:xfrm>
            <a:prstGeom prst="rect">
              <a:avLst/>
            </a:prstGeom>
            <a:noFill/>
            <a:ln w="19050">
              <a:solidFill>
                <a:srgbClr val="008000"/>
              </a:solidFill>
              <a:miter lim="800000"/>
              <a:headEnd type="none" w="sm" len="sm"/>
              <a:tailEnd type="none" w="sm" len="sm"/>
            </a:ln>
          </p:spPr>
        </p:pic>
        <p:pic>
          <p:nvPicPr>
            <p:cNvPr id="106501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5" y="472"/>
              <a:ext cx="633" cy="1143"/>
            </a:xfrm>
            <a:prstGeom prst="rect">
              <a:avLst/>
            </a:prstGeom>
            <a:noFill/>
            <a:ln w="19050">
              <a:solidFill>
                <a:srgbClr val="008000"/>
              </a:solidFill>
              <a:miter lim="800000"/>
              <a:headEnd type="none" w="sm" len="sm"/>
              <a:tailEnd type="none" w="sm" len="sm"/>
            </a:ln>
          </p:spPr>
        </p:pic>
      </p:grpSp>
      <p:pic>
        <p:nvPicPr>
          <p:cNvPr id="10650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4997" y="3338514"/>
            <a:ext cx="7284426" cy="23780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 type="none" w="sm" len="sm"/>
            <a:tailEnd type="none" w="sm" len="sm"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831623" y="981076"/>
            <a:ext cx="1729154" cy="792163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</p:spPr>
        <p:txBody>
          <a:bodyPr lIns="95463" tIns="45964" rIns="95463" bIns="45964"/>
          <a:lstStyle/>
          <a:p>
            <a:pPr marL="347663" indent="-347663">
              <a:spcBef>
                <a:spcPct val="20000"/>
              </a:spcBef>
              <a:buClr>
                <a:srgbClr val="A50021"/>
              </a:buClr>
            </a:pPr>
            <a:r>
              <a:rPr lang="en-GB" sz="4800" b="1"/>
              <a:t>2003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5B60234B-87F4-415F-A2A9-C6A98CC32B7A}" type="slidenum">
              <a:rPr lang="en-GB"/>
              <a:pPr>
                <a:defRPr/>
              </a:pPr>
              <a:t>36</a:t>
            </a:fld>
            <a:endParaRPr lang="en-GB"/>
          </a:p>
        </p:txBody>
      </p:sp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046" y="333375"/>
            <a:ext cx="6513635" cy="2349500"/>
          </a:xfrm>
          <a:prstGeom prst="rect">
            <a:avLst/>
          </a:prstGeom>
          <a:noFill/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1104" y="765176"/>
            <a:ext cx="2724150" cy="396875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  <a:effectLst/>
        </p:spPr>
      </p:pic>
      <p:pic>
        <p:nvPicPr>
          <p:cNvPr id="931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989" y="3262313"/>
            <a:ext cx="8508023" cy="3078162"/>
          </a:xfrm>
          <a:prstGeom prst="rect">
            <a:avLst/>
          </a:prstGeom>
          <a:noFill/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</p:pic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6299689" y="2349500"/>
            <a:ext cx="686085" cy="36997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>
            <a:spAutoFit/>
          </a:bodyPr>
          <a:lstStyle/>
          <a:p>
            <a:r>
              <a:rPr lang="es-ES" dirty="0"/>
              <a:t>et al.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164266" y="1412876"/>
            <a:ext cx="1727688" cy="792163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</p:spPr>
        <p:txBody>
          <a:bodyPr lIns="95463" tIns="45964" rIns="95463" bIns="45964"/>
          <a:lstStyle/>
          <a:p>
            <a:pPr marL="347663" indent="-347663">
              <a:spcBef>
                <a:spcPct val="20000"/>
              </a:spcBef>
              <a:buClr>
                <a:srgbClr val="A50021"/>
              </a:buClr>
            </a:pPr>
            <a:r>
              <a:rPr lang="en-GB" sz="4800" b="1"/>
              <a:t>2008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67BB0278-5A72-4248-B81B-7F1A3B11F6F5}" type="slidenum">
              <a:rPr lang="en-GB"/>
              <a:pPr>
                <a:defRPr/>
              </a:pPr>
              <a:t>37</a:t>
            </a:fld>
            <a:endParaRPr lang="en-GB"/>
          </a:p>
        </p:txBody>
      </p:sp>
      <p:sp>
        <p:nvSpPr>
          <p:cNvPr id="108546" name="3 Marcador de número de diapositiva"/>
          <p:cNvSpPr txBox="1">
            <a:spLocks noGrp="1"/>
          </p:cNvSpPr>
          <p:nvPr/>
        </p:nvSpPr>
        <p:spPr bwMode="auto">
          <a:xfrm>
            <a:off x="8069873" y="6629401"/>
            <a:ext cx="1072662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/>
            <a:fld id="{0B71AC4B-A4D1-4DC2-9673-BD94526CF3A9}" type="slidenum">
              <a:rPr lang="en-GB" sz="1200"/>
              <a:pPr algn="r"/>
              <a:t>37</a:t>
            </a:fld>
            <a:endParaRPr lang="en-GB" sz="1200"/>
          </a:p>
        </p:txBody>
      </p:sp>
      <p:pic>
        <p:nvPicPr>
          <p:cNvPr id="1085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885" y="188914"/>
            <a:ext cx="6167804" cy="18827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085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3039" y="1412876"/>
            <a:ext cx="2526323" cy="301625"/>
          </a:xfrm>
          <a:prstGeom prst="rect">
            <a:avLst/>
          </a:prstGeom>
          <a:noFill/>
          <a:ln w="1587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085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6390" y="260350"/>
            <a:ext cx="2269880" cy="992188"/>
          </a:xfrm>
          <a:prstGeom prst="rect">
            <a:avLst/>
          </a:prstGeom>
          <a:noFill/>
          <a:ln w="15875" algn="ctr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0855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639" y="2301875"/>
            <a:ext cx="8774723" cy="31194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8551" name="Text Box 6"/>
          <p:cNvSpPr txBox="1">
            <a:spLocks noChangeArrowheads="1"/>
          </p:cNvSpPr>
          <p:nvPr/>
        </p:nvSpPr>
        <p:spPr bwMode="auto">
          <a:xfrm>
            <a:off x="184639" y="5621339"/>
            <a:ext cx="8707315" cy="708528"/>
          </a:xfrm>
          <a:prstGeom prst="rect">
            <a:avLst/>
          </a:prstGeom>
          <a:solidFill>
            <a:srgbClr val="CCFF99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s-ES" sz="2400" b="1" dirty="0" err="1"/>
              <a:t>Seven</a:t>
            </a:r>
            <a:r>
              <a:rPr lang="es-ES" sz="2400" b="1" dirty="0"/>
              <a:t> </a:t>
            </a:r>
            <a:r>
              <a:rPr lang="es-ES" sz="2400" b="1" dirty="0" err="1"/>
              <a:t>academic</a:t>
            </a:r>
            <a:r>
              <a:rPr lang="es-ES" sz="2400" b="1" dirty="0"/>
              <a:t> </a:t>
            </a:r>
            <a:r>
              <a:rPr lang="es-ES" sz="2400" b="1" dirty="0" err="1"/>
              <a:t>medical</a:t>
            </a:r>
            <a:r>
              <a:rPr lang="es-ES" sz="2400" b="1" dirty="0"/>
              <a:t> centers; 2142 </a:t>
            </a:r>
            <a:r>
              <a:rPr lang="es-ES" sz="2400" b="1" dirty="0" err="1"/>
              <a:t>procedures</a:t>
            </a:r>
            <a:endParaRPr lang="es-ES" sz="2400" b="1" dirty="0"/>
          </a:p>
          <a:p>
            <a:pPr algn="ctr"/>
            <a:r>
              <a:rPr lang="es-ES" sz="1600" b="1" dirty="0">
                <a:solidFill>
                  <a:schemeClr val="tx2"/>
                </a:solidFill>
              </a:rPr>
              <a:t>In </a:t>
            </a:r>
            <a:r>
              <a:rPr lang="es-ES" sz="1600" b="1" dirty="0" err="1">
                <a:solidFill>
                  <a:schemeClr val="tx2"/>
                </a:solidFill>
              </a:rPr>
              <a:t>Europe</a:t>
            </a:r>
            <a:r>
              <a:rPr lang="es-ES" sz="1600" b="1" dirty="0">
                <a:solidFill>
                  <a:schemeClr val="tx2"/>
                </a:solidFill>
              </a:rPr>
              <a:t>, a similar </a:t>
            </a:r>
            <a:r>
              <a:rPr lang="es-ES" sz="1600" b="1" dirty="0" err="1">
                <a:solidFill>
                  <a:schemeClr val="tx2"/>
                </a:solidFill>
              </a:rPr>
              <a:t>survey</a:t>
            </a:r>
            <a:r>
              <a:rPr lang="es-ES" sz="1600" b="1" dirty="0">
                <a:solidFill>
                  <a:schemeClr val="tx2"/>
                </a:solidFill>
              </a:rPr>
              <a:t> (SENTINEL) has </a:t>
            </a:r>
            <a:r>
              <a:rPr lang="es-ES" sz="1600" b="1" dirty="0" err="1">
                <a:solidFill>
                  <a:schemeClr val="tx2"/>
                </a:solidFill>
              </a:rPr>
              <a:t>been</a:t>
            </a:r>
            <a:r>
              <a:rPr lang="es-ES" sz="1600" b="1" dirty="0">
                <a:solidFill>
                  <a:schemeClr val="tx2"/>
                </a:solidFill>
              </a:rPr>
              <a:t> </a:t>
            </a:r>
            <a:r>
              <a:rPr lang="es-ES" sz="1600" b="1" dirty="0" err="1">
                <a:solidFill>
                  <a:schemeClr val="tx2"/>
                </a:solidFill>
              </a:rPr>
              <a:t>finished</a:t>
            </a:r>
            <a:endParaRPr lang="es-ES" sz="1600" b="1" dirty="0">
              <a:solidFill>
                <a:schemeClr val="tx2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496908" y="1771651"/>
            <a:ext cx="1263162" cy="504825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</p:spPr>
        <p:txBody>
          <a:bodyPr lIns="95463" tIns="45964" rIns="95463" bIns="45964"/>
          <a:lstStyle/>
          <a:p>
            <a:pPr marL="347663" indent="-347663">
              <a:spcBef>
                <a:spcPct val="20000"/>
              </a:spcBef>
              <a:buClr>
                <a:srgbClr val="A50021"/>
              </a:buClr>
            </a:pPr>
            <a:r>
              <a:rPr lang="en-GB" sz="2800" b="1"/>
              <a:t>2003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1C4FC2B-6691-424A-ACEF-0AE6273A97D6}" type="slidenum">
              <a:rPr lang="en-GB"/>
              <a:pPr>
                <a:defRPr/>
              </a:pPr>
              <a:t>38</a:t>
            </a:fld>
            <a:endParaRPr lang="en-GB"/>
          </a:p>
        </p:txBody>
      </p:sp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638" y="260350"/>
            <a:ext cx="8641374" cy="2798763"/>
          </a:xfrm>
          <a:prstGeom prst="rect">
            <a:avLst/>
          </a:prstGeom>
          <a:noFill/>
          <a:ln w="15875">
            <a:solidFill>
              <a:srgbClr val="003366"/>
            </a:solidFill>
            <a:miter lim="800000"/>
            <a:headEnd/>
            <a:tailEnd/>
          </a:ln>
          <a:effectLst/>
        </p:spPr>
      </p:pic>
      <p:pic>
        <p:nvPicPr>
          <p:cNvPr id="1280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638" y="3284538"/>
            <a:ext cx="8641374" cy="3243262"/>
          </a:xfrm>
          <a:prstGeom prst="rect">
            <a:avLst/>
          </a:prstGeom>
          <a:noFill/>
          <a:ln w="15875" algn="ctr">
            <a:solidFill>
              <a:srgbClr val="0033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8DB9B-1F07-48CF-80C8-25912CFF53D9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  <p:sp>
        <p:nvSpPr>
          <p:cNvPr id="3" name="2 CuadroTexto"/>
          <p:cNvSpPr txBox="1"/>
          <p:nvPr/>
        </p:nvSpPr>
        <p:spPr>
          <a:xfrm>
            <a:off x="1142976" y="1500174"/>
            <a:ext cx="6729597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3600" b="1" dirty="0" err="1" smtClean="0"/>
              <a:t>Staff</a:t>
            </a:r>
            <a:r>
              <a:rPr lang="es-ES" sz="3600" b="1" dirty="0" smtClean="0"/>
              <a:t> doses … new </a:t>
            </a:r>
            <a:r>
              <a:rPr lang="es-ES" sz="3600" b="1" dirty="0" err="1" smtClean="0"/>
              <a:t>occupational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dose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limit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for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the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lens</a:t>
            </a:r>
            <a:r>
              <a:rPr lang="es-ES" sz="3600" b="1" dirty="0" smtClean="0"/>
              <a:t> of </a:t>
            </a:r>
            <a:r>
              <a:rPr lang="es-ES" sz="3600" b="1" dirty="0" err="1" smtClean="0"/>
              <a:t>the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eye</a:t>
            </a:r>
            <a:r>
              <a:rPr lang="es-ES" sz="3600" b="1" dirty="0" smtClean="0"/>
              <a:t> … </a:t>
            </a:r>
            <a:r>
              <a:rPr lang="es-ES" sz="3600" b="1" dirty="0" err="1" smtClean="0"/>
              <a:t>availability</a:t>
            </a:r>
            <a:r>
              <a:rPr lang="es-ES" sz="3600" b="1" dirty="0" smtClean="0"/>
              <a:t> of new active </a:t>
            </a:r>
            <a:r>
              <a:rPr lang="es-ES" sz="3600" b="1" dirty="0" err="1" smtClean="0"/>
              <a:t>dosimeters</a:t>
            </a:r>
            <a:r>
              <a:rPr lang="es-ES" sz="3600" b="1" dirty="0" smtClean="0"/>
              <a:t> … </a:t>
            </a:r>
            <a:r>
              <a:rPr lang="es-ES" sz="3600" b="1" dirty="0" err="1" smtClean="0"/>
              <a:t>need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to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improve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the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practice</a:t>
            </a:r>
            <a:r>
              <a:rPr lang="es-ES" sz="3600" b="1" dirty="0" smtClean="0"/>
              <a:t> …</a:t>
            </a:r>
          </a:p>
          <a:p>
            <a:pPr algn="ctr"/>
            <a:r>
              <a:rPr lang="es-ES" sz="3600" b="1" dirty="0" err="1" smtClean="0"/>
              <a:t>hand</a:t>
            </a:r>
            <a:r>
              <a:rPr lang="es-ES" sz="3600" b="1" dirty="0" smtClean="0"/>
              <a:t> doses …</a:t>
            </a:r>
            <a:endParaRPr lang="es-ES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37F803-D5C7-4010-9645-6E5997DBB1A4}" type="slidenum">
              <a:rPr lang="en-GB">
                <a:latin typeface="Arial" pitchFamily="34" charset="0"/>
              </a:rPr>
              <a:pPr>
                <a:defRPr/>
              </a:pPr>
              <a:t>4</a:t>
            </a:fld>
            <a:endParaRPr lang="en-GB">
              <a:latin typeface="Arial" pitchFamily="34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988" y="273050"/>
            <a:ext cx="4383087" cy="6370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44950" y="2882900"/>
            <a:ext cx="4832350" cy="318928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02200" y="428625"/>
            <a:ext cx="3824288" cy="500063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</p:spPr>
        <p:txBody>
          <a:bodyPr lIns="95463" tIns="45964" rIns="95463" bIns="45964"/>
          <a:lstStyle/>
          <a:p>
            <a:pPr marL="347663" indent="-347663">
              <a:spcBef>
                <a:spcPct val="20000"/>
              </a:spcBef>
              <a:buClr>
                <a:srgbClr val="A50021"/>
              </a:buClr>
              <a:defRPr/>
            </a:pPr>
            <a:r>
              <a:rPr lang="en-GB" sz="2400" b="1" kern="0" dirty="0">
                <a:solidFill>
                  <a:srgbClr val="002060"/>
                </a:solidFill>
                <a:latin typeface="+mn-lt"/>
              </a:rPr>
              <a:t>ICRP Publication 103</a:t>
            </a:r>
          </a:p>
        </p:txBody>
      </p:sp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150" y="3644900"/>
            <a:ext cx="1625600" cy="2546350"/>
          </a:xfrm>
          <a:prstGeom prst="rect">
            <a:avLst/>
          </a:prstGeom>
          <a:noFill/>
          <a:ln w="31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371975" y="4076700"/>
            <a:ext cx="436086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b="1" dirty="0">
                <a:latin typeface="+mn-lt"/>
              </a:rPr>
              <a:t>Cataract in eye of </a:t>
            </a:r>
            <a:r>
              <a:rPr lang="en-GB" b="1" dirty="0" err="1">
                <a:latin typeface="+mn-lt"/>
              </a:rPr>
              <a:t>interventionalist</a:t>
            </a:r>
            <a:r>
              <a:rPr lang="en-GB" b="1" dirty="0">
                <a:latin typeface="+mn-lt"/>
              </a:rPr>
              <a:t> after repeated use of old x ray systems and improper working conditions related to high levels of scattered radiation. (</a:t>
            </a:r>
            <a:r>
              <a:rPr lang="en-US" b="1" dirty="0">
                <a:latin typeface="+mn-lt"/>
              </a:rPr>
              <a:t>E. </a:t>
            </a:r>
            <a:r>
              <a:rPr lang="en-US" b="1" dirty="0" smtClean="0">
                <a:latin typeface="+mn-lt"/>
              </a:rPr>
              <a:t>Vano et al. Br J </a:t>
            </a:r>
            <a:r>
              <a:rPr lang="en-US" b="1" dirty="0" err="1" smtClean="0">
                <a:latin typeface="+mn-lt"/>
              </a:rPr>
              <a:t>Radiol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>
                <a:latin typeface="+mn-lt"/>
              </a:rPr>
              <a:t>1998)</a:t>
            </a:r>
            <a:r>
              <a:rPr lang="en-GB" b="1" dirty="0">
                <a:latin typeface="+mn-lt"/>
              </a:rPr>
              <a:t>.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5113" y="1600200"/>
            <a:ext cx="33337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3286115" y="228600"/>
            <a:ext cx="5629285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2075" tIns="46038" rIns="92075" bIns="46038">
            <a:normAutofit fontScale="90000"/>
          </a:bodyPr>
          <a:lstStyle/>
          <a:p>
            <a:pPr algn="ctr" eaLnBrk="1" hangingPunct="1"/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</a:rPr>
              <a:t>ICRP report </a:t>
            </a:r>
            <a:r>
              <a:rPr lang="es-ES_tradnl" sz="2400" dirty="0" smtClean="0">
                <a:solidFill>
                  <a:schemeClr val="accent3">
                    <a:lumMod val="75000"/>
                  </a:schemeClr>
                </a:solidFill>
              </a:rPr>
              <a:t>85 </a:t>
            </a:r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</a:rPr>
              <a:t>(2001): Avoidance of </a:t>
            </a:r>
            <a:r>
              <a:rPr lang="es-ES_tradnl" sz="2400" dirty="0" smtClean="0">
                <a:solidFill>
                  <a:schemeClr val="accent3">
                    <a:lumMod val="75000"/>
                  </a:schemeClr>
                </a:solidFill>
              </a:rPr>
              <a:t>R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</a:rPr>
              <a:t>adiation</a:t>
            </a:r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_tradnl" sz="2400" dirty="0" smtClean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</a:rPr>
              <a:t>njuries</a:t>
            </a:r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</a:rPr>
              <a:t> from </a:t>
            </a:r>
            <a:r>
              <a:rPr lang="es-ES_tradnl" sz="2400" dirty="0" smtClean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</a:rPr>
              <a:t>nterventional</a:t>
            </a:r>
            <a:r>
              <a:rPr lang="en-GB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_tradnl" sz="2400" dirty="0" smtClean="0">
                <a:solidFill>
                  <a:schemeClr val="accent3">
                    <a:lumMod val="75000"/>
                  </a:schemeClr>
                </a:solidFill>
              </a:rPr>
              <a:t>P</a:t>
            </a:r>
            <a:r>
              <a:rPr lang="en-GB" sz="2400" dirty="0" err="1" smtClean="0">
                <a:solidFill>
                  <a:schemeClr val="accent3">
                    <a:lumMod val="75000"/>
                  </a:schemeClr>
                </a:solidFill>
              </a:rPr>
              <a:t>rocedures</a:t>
            </a:r>
            <a:endParaRPr lang="en-GB" sz="28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2819400"/>
            <a:ext cx="2441575" cy="38385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6630" name="AutoShape 6"/>
          <p:cNvSpPr>
            <a:spLocks noChangeArrowheads="1"/>
          </p:cNvSpPr>
          <p:nvPr/>
        </p:nvSpPr>
        <p:spPr bwMode="auto">
          <a:xfrm rot="-2866552">
            <a:off x="1938338" y="4006850"/>
            <a:ext cx="3817938" cy="484187"/>
          </a:xfrm>
          <a:prstGeom prst="rightArrow">
            <a:avLst>
              <a:gd name="adj1" fmla="val 49676"/>
              <a:gd name="adj2" fmla="val 1974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0988" y="304800"/>
            <a:ext cx="1520825" cy="2357438"/>
          </a:xfrm>
          <a:prstGeom prst="rect">
            <a:avLst/>
          </a:prstGeom>
          <a:noFill/>
          <a:ln w="25400">
            <a:solidFill>
              <a:srgbClr val="00808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367765" y="6072206"/>
            <a:ext cx="490515" cy="365125"/>
          </a:xfrm>
          <a:noFill/>
        </p:spPr>
        <p:txBody>
          <a:bodyPr/>
          <a:lstStyle/>
          <a:p>
            <a:fld id="{EC0BADC8-C276-4038-B53E-F0E5E7B4FDBF}" type="slidenum">
              <a:rPr lang="es-ES" smtClean="0">
                <a:latin typeface="Arial" pitchFamily="34" charset="0"/>
              </a:rPr>
              <a:pPr/>
              <a:t>41</a:t>
            </a:fld>
            <a:endParaRPr lang="es-ES" dirty="0" smtClean="0">
              <a:latin typeface="Arial" pitchFamily="34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928662" y="357166"/>
            <a:ext cx="7312269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2939562" y="3573464"/>
            <a:ext cx="1301638" cy="369974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chemeClr val="tx2"/>
                </a:solidFill>
              </a:rPr>
              <a:t>1- 5 mSv/h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844312" y="1125539"/>
            <a:ext cx="1801775" cy="369974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chemeClr val="tx2"/>
                </a:solidFill>
              </a:rPr>
              <a:t>0.5 – 2.5 mSv/h</a:t>
            </a: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2785697" y="5300664"/>
            <a:ext cx="1429879" cy="369974"/>
          </a:xfrm>
          <a:prstGeom prst="rect">
            <a:avLst/>
          </a:prstGeom>
          <a:solidFill>
            <a:srgbClr val="CCFF9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chemeClr val="tx2"/>
                </a:solidFill>
              </a:rPr>
              <a:t>2- 10 mSv/h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3" y="188913"/>
            <a:ext cx="5803900" cy="6453187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76483" name="Text Box 3"/>
          <p:cNvSpPr txBox="1">
            <a:spLocks noChangeArrowheads="1"/>
          </p:cNvSpPr>
          <p:nvPr/>
        </p:nvSpPr>
        <p:spPr bwMode="auto">
          <a:xfrm>
            <a:off x="6234113" y="692150"/>
            <a:ext cx="2657475" cy="1200971"/>
          </a:xfrm>
          <a:prstGeom prst="rect">
            <a:avLst/>
          </a:prstGeom>
          <a:solidFill>
            <a:srgbClr val="FFFF99"/>
          </a:solidFill>
          <a:ln w="25400">
            <a:solidFill>
              <a:srgbClr val="003300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lang="en-US" sz="2400" b="1" dirty="0"/>
              <a:t>Vano et al.</a:t>
            </a:r>
          </a:p>
          <a:p>
            <a:pPr algn="ctr" eaLnBrk="0" hangingPunct="0"/>
            <a:r>
              <a:rPr lang="en-US" sz="2400" b="1" dirty="0"/>
              <a:t>Br J </a:t>
            </a:r>
            <a:r>
              <a:rPr lang="en-US" sz="2400" b="1" dirty="0" err="1"/>
              <a:t>Radiol</a:t>
            </a:r>
            <a:r>
              <a:rPr lang="en-US" sz="2400" b="1" dirty="0"/>
              <a:t> 1998; 71:954-960</a:t>
            </a:r>
          </a:p>
        </p:txBody>
      </p:sp>
      <p:sp>
        <p:nvSpPr>
          <p:cNvPr id="276484" name="Text Box 4"/>
          <p:cNvSpPr txBox="1">
            <a:spLocks noChangeArrowheads="1"/>
          </p:cNvSpPr>
          <p:nvPr/>
        </p:nvSpPr>
        <p:spPr bwMode="auto">
          <a:xfrm>
            <a:off x="5767388" y="4724400"/>
            <a:ext cx="1728787" cy="646331"/>
          </a:xfrm>
          <a:prstGeom prst="rect">
            <a:avLst/>
          </a:prstGeom>
          <a:solidFill>
            <a:srgbClr val="FFFFCC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b="1" dirty="0" err="1"/>
              <a:t>Interventional</a:t>
            </a:r>
            <a:r>
              <a:rPr lang="es-ES_tradnl" b="1" dirty="0"/>
              <a:t> </a:t>
            </a:r>
            <a:r>
              <a:rPr lang="es-ES_tradnl" b="1" dirty="0" err="1"/>
              <a:t>cardiologist</a:t>
            </a:r>
            <a:endParaRPr lang="es-ES" b="1" dirty="0">
              <a:latin typeface="Times New Roman" pitchFamily="18" charset="0"/>
            </a:endParaRPr>
          </a:p>
        </p:txBody>
      </p:sp>
      <p:sp>
        <p:nvSpPr>
          <p:cNvPr id="118789" name="Line 5"/>
          <p:cNvSpPr>
            <a:spLocks noChangeShapeType="1"/>
          </p:cNvSpPr>
          <p:nvPr/>
        </p:nvSpPr>
        <p:spPr bwMode="auto">
          <a:xfrm flipH="1">
            <a:off x="5064125" y="5118100"/>
            <a:ext cx="633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2075" tIns="46038" rIns="92075" bIns="46038" anchor="ctr">
            <a:spAutoFit/>
          </a:bodyPr>
          <a:lstStyle/>
          <a:p>
            <a:pPr>
              <a:defRPr/>
            </a:pPr>
            <a:endParaRPr lang="en-GB"/>
          </a:p>
        </p:txBody>
      </p:sp>
      <p:sp>
        <p:nvSpPr>
          <p:cNvPr id="276486" name="Text Box 6"/>
          <p:cNvSpPr txBox="1">
            <a:spLocks noChangeArrowheads="1"/>
          </p:cNvSpPr>
          <p:nvPr/>
        </p:nvSpPr>
        <p:spPr bwMode="auto">
          <a:xfrm>
            <a:off x="2244725" y="4797425"/>
            <a:ext cx="1728788" cy="646331"/>
          </a:xfrm>
          <a:prstGeom prst="rect">
            <a:avLst/>
          </a:prstGeom>
          <a:solidFill>
            <a:srgbClr val="FFFFCC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b="1" dirty="0" err="1"/>
              <a:t>Interventional</a:t>
            </a:r>
            <a:r>
              <a:rPr lang="es-ES_tradnl" b="1" dirty="0"/>
              <a:t> </a:t>
            </a:r>
          </a:p>
          <a:p>
            <a:pPr eaLnBrk="0" hangingPunct="0"/>
            <a:r>
              <a:rPr lang="es-ES_tradnl" b="1" dirty="0" err="1"/>
              <a:t>radiologist</a:t>
            </a:r>
            <a:endParaRPr lang="es-ES" b="1" dirty="0">
              <a:latin typeface="Times New Roman" pitchFamily="18" charset="0"/>
            </a:endParaRPr>
          </a:p>
        </p:txBody>
      </p:sp>
      <p:sp>
        <p:nvSpPr>
          <p:cNvPr id="118791" name="Line 7"/>
          <p:cNvSpPr>
            <a:spLocks noChangeShapeType="1"/>
          </p:cNvSpPr>
          <p:nvPr/>
        </p:nvSpPr>
        <p:spPr bwMode="auto">
          <a:xfrm flipH="1" flipV="1">
            <a:off x="1714500" y="5229225"/>
            <a:ext cx="4603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92075" tIns="46038" rIns="92075" bIns="46038" anchor="ctr">
            <a:spAutoFit/>
          </a:bodyPr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  <p:transition>
    <p:cover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367766" y="6111875"/>
            <a:ext cx="419076" cy="365125"/>
          </a:xfrm>
          <a:noFill/>
        </p:spPr>
        <p:txBody>
          <a:bodyPr/>
          <a:lstStyle/>
          <a:p>
            <a:fld id="{373DFCC2-429C-4716-826E-6D8B0E6971B2}" type="slidenum">
              <a:rPr lang="es-ES" smtClean="0">
                <a:latin typeface="Arial" pitchFamily="34" charset="0"/>
              </a:rPr>
              <a:pPr/>
              <a:t>43</a:t>
            </a:fld>
            <a:endParaRPr lang="es-ES" dirty="0" smtClean="0">
              <a:latin typeface="Arial" pitchFamily="34" charset="0"/>
            </a:endParaRP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184639" y="333375"/>
            <a:ext cx="3656135" cy="193963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2075" tIns="46038" rIns="92075" bIns="46038">
            <a:spAutoFit/>
          </a:bodyPr>
          <a:lstStyle/>
          <a:p>
            <a:pPr algn="ctr"/>
            <a:r>
              <a:rPr lang="en-GB" sz="2400" b="1" dirty="0" smtClean="0"/>
              <a:t>In a single procedure, it is possible to </a:t>
            </a:r>
            <a:r>
              <a:rPr lang="en-GB" sz="2400" b="1" dirty="0" err="1" smtClean="0"/>
              <a:t>accumalate</a:t>
            </a:r>
            <a:r>
              <a:rPr lang="en-GB" sz="2400" b="1" dirty="0" smtClean="0"/>
              <a:t> 1-2 </a:t>
            </a:r>
            <a:r>
              <a:rPr lang="en-GB" sz="2400" b="1" dirty="0" err="1" smtClean="0"/>
              <a:t>mSv</a:t>
            </a:r>
            <a:r>
              <a:rPr lang="en-GB" sz="2400" b="1" dirty="0" smtClean="0"/>
              <a:t> at the eyes</a:t>
            </a:r>
            <a:endParaRPr lang="en-GB" sz="2400" b="1" dirty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642910" y="2928934"/>
            <a:ext cx="4214842" cy="954750"/>
          </a:xfrm>
          <a:prstGeom prst="rect">
            <a:avLst/>
          </a:prstGeom>
          <a:solidFill>
            <a:srgbClr val="99FFCC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/>
            <a:r>
              <a:rPr lang="en-GB" sz="2800" b="1" dirty="0" smtClean="0"/>
              <a:t>If radiation protection tools are not used</a:t>
            </a:r>
            <a:endParaRPr lang="en-GB" sz="2800" b="1" dirty="0"/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5345723" y="533401"/>
            <a:ext cx="3376246" cy="1816524"/>
          </a:xfrm>
          <a:prstGeom prst="rect">
            <a:avLst/>
          </a:prstGeom>
          <a:solidFill>
            <a:srgbClr val="FFCCFF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GB" sz="2800" b="1" dirty="0" smtClean="0"/>
              <a:t>With 3 procedures/day it is possible to get 600-1200 </a:t>
            </a:r>
            <a:r>
              <a:rPr lang="en-GB" sz="2800" b="1" dirty="0" err="1" smtClean="0"/>
              <a:t>mSv</a:t>
            </a:r>
            <a:r>
              <a:rPr lang="en-GB" sz="2800" b="1" dirty="0" smtClean="0"/>
              <a:t>/year</a:t>
            </a:r>
            <a:endParaRPr lang="en-GB" sz="2800" b="1" dirty="0"/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5134708" y="4191001"/>
            <a:ext cx="3798277" cy="1385637"/>
          </a:xfrm>
          <a:prstGeom prst="rect">
            <a:avLst/>
          </a:prstGeom>
          <a:solidFill>
            <a:srgbClr val="FFCC99"/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GB" sz="2800" b="1" dirty="0" smtClean="0"/>
              <a:t>In 3-4 years it could be possible to have lens opacities</a:t>
            </a:r>
            <a:endParaRPr lang="en-GB" sz="2800" b="1" dirty="0"/>
          </a:p>
        </p:txBody>
      </p:sp>
      <p:pic>
        <p:nvPicPr>
          <p:cNvPr id="2458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6215" y="2895600"/>
            <a:ext cx="64037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9877" y="3124201"/>
            <a:ext cx="207498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38954" y="1066801"/>
            <a:ext cx="12895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1692" y="5064126"/>
            <a:ext cx="1969477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E06B82-78A5-4BE0-B812-E123E5D3DB09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500034" y="6029325"/>
            <a:ext cx="800105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000" b="1" dirty="0" err="1" smtClean="0"/>
              <a:t>Ceiling</a:t>
            </a:r>
            <a:r>
              <a:rPr lang="es-ES" sz="2000" b="1" dirty="0" smtClean="0"/>
              <a:t> suspended </a:t>
            </a:r>
            <a:r>
              <a:rPr lang="es-ES" sz="2000" b="1" dirty="0" err="1" smtClean="0"/>
              <a:t>screen</a:t>
            </a:r>
            <a:r>
              <a:rPr lang="es-ES" sz="2000" b="1" dirty="0" smtClean="0"/>
              <a:t> </a:t>
            </a:r>
            <a:r>
              <a:rPr lang="es-ES" sz="2000" b="1" dirty="0" err="1"/>
              <a:t>not</a:t>
            </a:r>
            <a:r>
              <a:rPr lang="es-ES" sz="2000" b="1" dirty="0"/>
              <a:t> </a:t>
            </a:r>
            <a:r>
              <a:rPr lang="es-ES" sz="2000" b="1" dirty="0" err="1"/>
              <a:t>always</a:t>
            </a:r>
            <a:r>
              <a:rPr lang="es-ES" sz="2000" b="1" dirty="0"/>
              <a:t> in </a:t>
            </a:r>
            <a:r>
              <a:rPr lang="es-ES" sz="2000" b="1" dirty="0" err="1"/>
              <a:t>good</a:t>
            </a:r>
            <a:r>
              <a:rPr lang="es-ES" sz="2000" b="1" dirty="0"/>
              <a:t> position 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00063"/>
            <a:ext cx="7215188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766" y="115889"/>
            <a:ext cx="6696808" cy="660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367766" y="6111875"/>
            <a:ext cx="419076" cy="365125"/>
          </a:xfrm>
          <a:noFill/>
        </p:spPr>
        <p:txBody>
          <a:bodyPr/>
          <a:lstStyle/>
          <a:p>
            <a:fld id="{373DFCC2-429C-4716-826E-6D8B0E6971B2}" type="slidenum">
              <a:rPr lang="es-ES" smtClean="0">
                <a:latin typeface="Arial" pitchFamily="34" charset="0"/>
              </a:rPr>
              <a:pPr/>
              <a:t>45</a:t>
            </a:fld>
            <a:endParaRPr lang="es-ES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1" y="274638"/>
            <a:ext cx="4214446" cy="1143000"/>
          </a:xfrm>
        </p:spPr>
        <p:txBody>
          <a:bodyPr/>
          <a:lstStyle/>
          <a:p>
            <a:pPr eaLnBrk="1" hangingPunct="1"/>
            <a:r>
              <a:rPr lang="es-ES" sz="3300" dirty="0" smtClean="0">
                <a:solidFill>
                  <a:schemeClr val="accent3">
                    <a:lumMod val="75000"/>
                  </a:schemeClr>
                </a:solidFill>
              </a:rPr>
              <a:t>USA: </a:t>
            </a:r>
            <a:r>
              <a:rPr lang="es-ES" sz="3300" dirty="0" err="1" smtClean="0">
                <a:solidFill>
                  <a:schemeClr val="accent3">
                    <a:lumMod val="75000"/>
                  </a:schemeClr>
                </a:solidFill>
              </a:rPr>
              <a:t>Ziv</a:t>
            </a:r>
            <a:r>
              <a:rPr lang="es-ES" sz="33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3300" dirty="0" err="1" smtClean="0">
                <a:solidFill>
                  <a:schemeClr val="accent3">
                    <a:lumMod val="75000"/>
                  </a:schemeClr>
                </a:solidFill>
              </a:rPr>
              <a:t>Haskal</a:t>
            </a:r>
            <a:r>
              <a:rPr lang="es-ES" sz="33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3300" dirty="0" err="1" smtClean="0">
                <a:solidFill>
                  <a:schemeClr val="accent3">
                    <a:lumMod val="75000"/>
                  </a:schemeClr>
                </a:solidFill>
              </a:rPr>
              <a:t>survey</a:t>
            </a:r>
            <a:r>
              <a:rPr lang="es-ES" sz="3300" dirty="0" smtClean="0">
                <a:solidFill>
                  <a:schemeClr val="accent3">
                    <a:lumMod val="75000"/>
                  </a:schemeClr>
                </a:solidFill>
              </a:rPr>
              <a:t> in 2003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1785938"/>
            <a:ext cx="8291146" cy="43402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http://www.rsna.org/Publications/rsnanews/upload/jun2004.pdf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Posterior </a:t>
            </a:r>
            <a:r>
              <a:rPr lang="en-US" b="1" dirty="0" err="1" smtClean="0"/>
              <a:t>subcapsular</a:t>
            </a:r>
            <a:r>
              <a:rPr lang="en-US" b="1" dirty="0" smtClean="0"/>
              <a:t> </a:t>
            </a:r>
            <a:r>
              <a:rPr lang="en-US" dirty="0" smtClean="0"/>
              <a:t>cataracts that could be related to radiation exposure.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59 radiologists </a:t>
            </a:r>
            <a:r>
              <a:rPr lang="en-US" sz="2800" dirty="0" smtClean="0"/>
              <a:t>screened during a congress in New York city in November 2003 (aged 29 - 62 years).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Around 50% </a:t>
            </a:r>
            <a:r>
              <a:rPr lang="en-US" sz="2800" dirty="0" smtClean="0"/>
              <a:t>of the radiologists had some level of radiation injuries in their lens of the eyes.</a:t>
            </a:r>
            <a:endParaRPr lang="es-ES" sz="2800" dirty="0" smtClean="0"/>
          </a:p>
        </p:txBody>
      </p:sp>
      <p:pic>
        <p:nvPicPr>
          <p:cNvPr id="266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092462" y="188913"/>
            <a:ext cx="1650023" cy="1568450"/>
          </a:xfrm>
          <a:noFill/>
        </p:spPr>
      </p:pic>
      <p:pic>
        <p:nvPicPr>
          <p:cNvPr id="26629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813789" y="549276"/>
            <a:ext cx="1830265" cy="868363"/>
          </a:xfrm>
          <a:noFill/>
        </p:spPr>
      </p:pic>
      <p:sp>
        <p:nvSpPr>
          <p:cNvPr id="6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572528" y="6357958"/>
            <a:ext cx="419076" cy="365125"/>
          </a:xfrm>
          <a:noFill/>
        </p:spPr>
        <p:txBody>
          <a:bodyPr/>
          <a:lstStyle/>
          <a:p>
            <a:fld id="{373DFCC2-429C-4716-826E-6D8B0E6971B2}" type="slidenum">
              <a:rPr lang="es-ES" smtClean="0">
                <a:latin typeface="Arial" pitchFamily="34" charset="0"/>
              </a:rPr>
              <a:pPr/>
              <a:t>46</a:t>
            </a:fld>
            <a:endParaRPr lang="es-ES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C6BAA-7920-44D0-8BB9-CDB192D9BBE4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990" y="590180"/>
            <a:ext cx="8602290" cy="541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6AFEE89-D08E-468C-939D-5209A934D199}" type="slidenum">
              <a:rPr lang="es-ES" smtClean="0">
                <a:latin typeface="Arial" pitchFamily="34" charset="0"/>
              </a:rPr>
              <a:pPr/>
              <a:t>48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17635" y="2857500"/>
            <a:ext cx="8374673" cy="3477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2200" dirty="0" err="1" smtClean="0"/>
              <a:t>During</a:t>
            </a:r>
            <a:r>
              <a:rPr lang="es-ES" sz="2200" dirty="0" smtClean="0"/>
              <a:t> </a:t>
            </a:r>
            <a:r>
              <a:rPr lang="es-ES" sz="2200" dirty="0" err="1" smtClean="0"/>
              <a:t>the</a:t>
            </a:r>
            <a:r>
              <a:rPr lang="es-ES" sz="2200" dirty="0" smtClean="0"/>
              <a:t> </a:t>
            </a:r>
            <a:r>
              <a:rPr lang="es-ES" sz="2200" dirty="0" err="1" smtClean="0"/>
              <a:t>largest</a:t>
            </a:r>
            <a:r>
              <a:rPr lang="es-ES" sz="2200" dirty="0" smtClean="0"/>
              <a:t> </a:t>
            </a:r>
            <a:r>
              <a:rPr lang="es-ES" sz="2200" dirty="0" err="1" smtClean="0"/>
              <a:t>Interventional</a:t>
            </a:r>
            <a:r>
              <a:rPr lang="es-ES" sz="2200" dirty="0" smtClean="0"/>
              <a:t> </a:t>
            </a:r>
            <a:r>
              <a:rPr lang="es-ES" sz="2200" dirty="0" err="1" smtClean="0"/>
              <a:t>Cardiology</a:t>
            </a:r>
            <a:r>
              <a:rPr lang="es-ES" sz="2200" dirty="0" smtClean="0"/>
              <a:t> </a:t>
            </a:r>
            <a:r>
              <a:rPr lang="es-ES" sz="2200" dirty="0" err="1" smtClean="0"/>
              <a:t>Congress</a:t>
            </a:r>
            <a:r>
              <a:rPr lang="es-ES" sz="2200" dirty="0" smtClean="0"/>
              <a:t> in </a:t>
            </a:r>
            <a:r>
              <a:rPr lang="es-ES" sz="2200" dirty="0" err="1" smtClean="0"/>
              <a:t>Latin</a:t>
            </a:r>
            <a:r>
              <a:rPr lang="es-ES" sz="2200" dirty="0" smtClean="0"/>
              <a:t> </a:t>
            </a:r>
            <a:r>
              <a:rPr lang="es-ES" sz="2200" dirty="0" err="1" smtClean="0"/>
              <a:t>America</a:t>
            </a:r>
            <a:r>
              <a:rPr lang="es-ES" sz="2200" dirty="0" smtClean="0"/>
              <a:t> (</a:t>
            </a:r>
            <a:r>
              <a:rPr lang="es-ES" sz="2200" dirty="0"/>
              <a:t>SOLACI 2010), </a:t>
            </a:r>
            <a:r>
              <a:rPr lang="es-ES" sz="2200" b="1" dirty="0" smtClean="0"/>
              <a:t>5</a:t>
            </a:r>
            <a:r>
              <a:rPr lang="en-US" sz="2200" b="1" dirty="0" smtClean="0"/>
              <a:t>2 interventional cardiologists, 4 endovascular surgeons and 65 nurses or technicians</a:t>
            </a:r>
            <a:r>
              <a:rPr lang="en-US" sz="2200" dirty="0" smtClean="0"/>
              <a:t> from hemodynamic rooms were </a:t>
            </a:r>
            <a:r>
              <a:rPr lang="en-US" sz="2200" dirty="0" err="1" smtClean="0"/>
              <a:t>screenen</a:t>
            </a:r>
            <a:r>
              <a:rPr lang="en-US" sz="2200" dirty="0" smtClean="0"/>
              <a:t> for lens radiation injuries.</a:t>
            </a:r>
          </a:p>
          <a:p>
            <a:pPr algn="ctr">
              <a:defRPr/>
            </a:pPr>
            <a:r>
              <a:rPr lang="en-US" sz="2200" b="1" dirty="0" smtClean="0"/>
              <a:t>52% of interventional cardiologists and 42% of nurses/technicians had posterior </a:t>
            </a:r>
            <a:r>
              <a:rPr lang="en-US" sz="2200" b="1" dirty="0" err="1" smtClean="0"/>
              <a:t>subcapsular</a:t>
            </a:r>
            <a:endParaRPr lang="en-US" sz="2200" b="1" dirty="0" smtClean="0"/>
          </a:p>
          <a:p>
            <a:pPr algn="ctr">
              <a:defRPr/>
            </a:pPr>
            <a:r>
              <a:rPr lang="en-US" sz="2200" b="1" dirty="0" smtClean="0"/>
              <a:t>lens changes</a:t>
            </a:r>
            <a:r>
              <a:rPr lang="en-US" sz="2200" dirty="0" smtClean="0"/>
              <a:t> of a type consistent with and characteristic of ionizing radiation exposure. Similar changes were found in only 10-12% of individuals in control groups</a:t>
            </a:r>
            <a:endParaRPr lang="es-ES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959350" cy="23495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8DB9B-1F07-48CF-80C8-25912CFF53D9}" type="slidenum">
              <a:rPr lang="en-GB" smtClean="0"/>
              <a:pPr>
                <a:defRPr/>
              </a:pPr>
              <a:t>49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286380" cy="21167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2786058"/>
            <a:ext cx="80010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For the lens of the eye, the </a:t>
            </a:r>
            <a:r>
              <a:rPr lang="en-US" sz="2800" b="1" dirty="0" smtClean="0"/>
              <a:t>threshold</a:t>
            </a:r>
            <a:r>
              <a:rPr lang="en-US" sz="2800" dirty="0" smtClean="0"/>
              <a:t> in absorbed dose is now considered to be </a:t>
            </a:r>
            <a:r>
              <a:rPr lang="en-US" sz="2800" b="1" dirty="0" smtClean="0"/>
              <a:t>0.5 </a:t>
            </a:r>
            <a:r>
              <a:rPr lang="en-US" sz="2800" b="1" dirty="0" err="1" smtClean="0"/>
              <a:t>Gy</a:t>
            </a:r>
            <a:r>
              <a:rPr lang="en-US" sz="2800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For occupational exposure in planned exposure situations the Commission now recommends an equivalent </a:t>
            </a:r>
            <a:r>
              <a:rPr lang="en-US" sz="2800" b="1" dirty="0" smtClean="0"/>
              <a:t>dose limit for the lens of the eye of 20 </a:t>
            </a:r>
            <a:r>
              <a:rPr lang="en-US" sz="2800" b="1" dirty="0" err="1" smtClean="0"/>
              <a:t>mSv</a:t>
            </a:r>
            <a:r>
              <a:rPr lang="en-US" sz="2800" b="1" dirty="0" smtClean="0"/>
              <a:t> in a year</a:t>
            </a:r>
            <a:r>
              <a:rPr lang="en-US" sz="2800" dirty="0" smtClean="0"/>
              <a:t>, averaged over defined periods of 5 years, with no single year exceeding 50 </a:t>
            </a:r>
            <a:r>
              <a:rPr lang="en-US" sz="2800" dirty="0" err="1" smtClean="0"/>
              <a:t>mSv</a:t>
            </a:r>
            <a:r>
              <a:rPr lang="en-US" sz="2800" dirty="0" smtClean="0"/>
              <a:t>.</a:t>
            </a:r>
            <a:endParaRPr lang="es-E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785813" y="5715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ICRP-103  </a:t>
            </a:r>
            <a:r>
              <a:rPr lang="es-ES" sz="4000" dirty="0" err="1" smtClean="0">
                <a:solidFill>
                  <a:schemeClr val="accent3">
                    <a:lumMod val="75000"/>
                  </a:schemeClr>
                </a:solidFill>
              </a:rPr>
              <a:t>Justification</a:t>
            </a: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4000" dirty="0" err="1" smtClean="0">
                <a:solidFill>
                  <a:schemeClr val="accent3">
                    <a:lumMod val="75000"/>
                  </a:schemeClr>
                </a:solidFill>
              </a:rPr>
              <a:t>for</a:t>
            </a: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4000" dirty="0" err="1" smtClean="0">
                <a:solidFill>
                  <a:schemeClr val="accent3">
                    <a:lumMod val="75000"/>
                  </a:schemeClr>
                </a:solidFill>
              </a:rPr>
              <a:t>Medical</a:t>
            </a: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sz="4000" dirty="0" err="1" smtClean="0">
                <a:solidFill>
                  <a:schemeClr val="accent3">
                    <a:lumMod val="75000"/>
                  </a:schemeClr>
                </a:solidFill>
              </a:rPr>
              <a:t>Exposures</a:t>
            </a: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GB" sz="20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291" name="2 Marcador de contenido"/>
          <p:cNvSpPr>
            <a:spLocks noGrp="1"/>
          </p:cNvSpPr>
          <p:nvPr>
            <p:ph idx="1"/>
          </p:nvPr>
        </p:nvSpPr>
        <p:spPr>
          <a:xfrm>
            <a:off x="503238" y="2000250"/>
            <a:ext cx="8183562" cy="3643313"/>
          </a:xfrm>
        </p:spPr>
        <p:txBody>
          <a:bodyPr/>
          <a:lstStyle/>
          <a:p>
            <a:r>
              <a:rPr lang="en-GB" b="1" smtClean="0">
                <a:solidFill>
                  <a:srgbClr val="002060"/>
                </a:solidFill>
              </a:rPr>
              <a:t>Justification and staff doses:</a:t>
            </a:r>
          </a:p>
          <a:p>
            <a:pPr lvl="1"/>
            <a:r>
              <a:rPr lang="en-GB" b="1" smtClean="0">
                <a:solidFill>
                  <a:srgbClr val="002060"/>
                </a:solidFill>
              </a:rPr>
              <a:t>For the justification criteria, it is said that “the principal aim of medical exposures is to do more good than harm to the patient, </a:t>
            </a:r>
            <a:r>
              <a:rPr lang="en-GB" b="1" smtClean="0">
                <a:solidFill>
                  <a:srgbClr val="C00000"/>
                </a:solidFill>
              </a:rPr>
              <a:t>subsidiary account </a:t>
            </a:r>
            <a:r>
              <a:rPr lang="en-GB" b="1" i="1" smtClean="0">
                <a:solidFill>
                  <a:srgbClr val="C00000"/>
                </a:solidFill>
              </a:rPr>
              <a:t>being taken of the radiation detriment from the exposure of the radiological staff</a:t>
            </a:r>
            <a:r>
              <a:rPr lang="en-GB" b="1" i="1" smtClean="0">
                <a:solidFill>
                  <a:srgbClr val="002060"/>
                </a:solidFill>
              </a:rPr>
              <a:t> </a:t>
            </a:r>
            <a:r>
              <a:rPr lang="en-GB" b="1" smtClean="0">
                <a:solidFill>
                  <a:srgbClr val="002060"/>
                </a:solidFill>
              </a:rPr>
              <a:t>and of other individuals”. </a:t>
            </a:r>
          </a:p>
          <a:p>
            <a:pPr lvl="1">
              <a:buFont typeface="Wingdings" pitchFamily="2" charset="2"/>
              <a:buNone/>
            </a:pPr>
            <a:endParaRPr lang="en-GB" b="1" smtClean="0">
              <a:solidFill>
                <a:srgbClr val="002060"/>
              </a:solidFill>
            </a:endParaRPr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D155EF-0495-4EFB-ABEE-C59E5AB2DFCB}" type="slidenum">
              <a:rPr lang="en-GB" smtClean="0">
                <a:latin typeface="Arial" pitchFamily="34" charset="0"/>
              </a:rPr>
              <a:pPr>
                <a:defRPr/>
              </a:pPr>
              <a:t>5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2 Marcador de número de diapositiva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ED5ADF2-CB63-4ABC-9F7D-8ECF3BE56002}" type="slidenum">
              <a:rPr lang="es-ES" smtClean="0">
                <a:latin typeface="Arial" pitchFamily="34" charset="0"/>
              </a:rPr>
              <a:pPr/>
              <a:t>50</a:t>
            </a:fld>
            <a:endParaRPr lang="es-ES" smtClean="0">
              <a:latin typeface="Arial" pitchFamily="34" charset="0"/>
            </a:endParaRPr>
          </a:p>
        </p:txBody>
      </p:sp>
      <p:pic>
        <p:nvPicPr>
          <p:cNvPr id="30723" name="Content Placeholder 3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177" y="1944688"/>
            <a:ext cx="3251689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1 Marcador de número de diapositiva"/>
          <p:cNvSpPr txBox="1">
            <a:spLocks noGrp="1"/>
          </p:cNvSpPr>
          <p:nvPr/>
        </p:nvSpPr>
        <p:spPr bwMode="auto">
          <a:xfrm>
            <a:off x="8573966" y="6356350"/>
            <a:ext cx="5128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1" hangingPunct="1"/>
            <a:fld id="{25358A68-9641-4B79-8F15-04BEC8A0286A}" type="slidenum">
              <a:rPr lang="en-GB" sz="1000" b="0"/>
              <a:pPr eaLnBrk="1" hangingPunct="1"/>
              <a:t>50</a:t>
            </a:fld>
            <a:endParaRPr lang="en-GB" sz="1000" b="0"/>
          </a:p>
        </p:txBody>
      </p:sp>
      <p:sp>
        <p:nvSpPr>
          <p:cNvPr id="30725" name="3 CuadroTexto"/>
          <p:cNvSpPr txBox="1">
            <a:spLocks noChangeArrowheads="1"/>
          </p:cNvSpPr>
          <p:nvPr/>
        </p:nvSpPr>
        <p:spPr bwMode="auto">
          <a:xfrm>
            <a:off x="214282" y="101600"/>
            <a:ext cx="8643998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es-ES" sz="2400" dirty="0" smtClean="0"/>
              <a:t>Active </a:t>
            </a:r>
            <a:r>
              <a:rPr lang="es-ES" sz="2400" dirty="0" err="1" smtClean="0"/>
              <a:t>electronic</a:t>
            </a:r>
            <a:r>
              <a:rPr lang="es-ES" sz="2400" dirty="0" smtClean="0"/>
              <a:t> </a:t>
            </a:r>
            <a:r>
              <a:rPr lang="es-ES" sz="2400" dirty="0" err="1" smtClean="0"/>
              <a:t>dosimeters</a:t>
            </a:r>
            <a:r>
              <a:rPr lang="es-ES" sz="2400" dirty="0" smtClean="0"/>
              <a:t> </a:t>
            </a:r>
            <a:r>
              <a:rPr lang="es-ES" sz="2400" dirty="0" err="1" smtClean="0"/>
              <a:t>allowing</a:t>
            </a:r>
            <a:r>
              <a:rPr lang="es-ES" sz="2400" dirty="0" smtClean="0"/>
              <a:t> </a:t>
            </a:r>
            <a:r>
              <a:rPr lang="es-ES" sz="2400" dirty="0" err="1" smtClean="0"/>
              <a:t>to</a:t>
            </a:r>
            <a:r>
              <a:rPr lang="es-ES" sz="2400" dirty="0" smtClean="0"/>
              <a:t> </a:t>
            </a:r>
            <a:r>
              <a:rPr lang="es-ES" sz="2400" dirty="0" err="1" smtClean="0"/>
              <a:t>have</a:t>
            </a:r>
            <a:r>
              <a:rPr lang="es-ES" sz="2400" dirty="0" smtClean="0"/>
              <a:t> real time </a:t>
            </a:r>
            <a:r>
              <a:rPr lang="es-ES" sz="2400" dirty="0" err="1" smtClean="0"/>
              <a:t>occupational</a:t>
            </a:r>
            <a:r>
              <a:rPr lang="es-ES" sz="2400" dirty="0" smtClean="0"/>
              <a:t> doses in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cath</a:t>
            </a:r>
            <a:r>
              <a:rPr lang="es-ES" sz="2400" dirty="0" smtClean="0"/>
              <a:t> </a:t>
            </a:r>
            <a:r>
              <a:rPr lang="es-ES" sz="2400" dirty="0" err="1" smtClean="0"/>
              <a:t>lab</a:t>
            </a:r>
            <a:endParaRPr lang="en-GB" sz="2400" dirty="0"/>
          </a:p>
        </p:txBody>
      </p:sp>
      <p:sp>
        <p:nvSpPr>
          <p:cNvPr id="30726" name="4 Flecha arriba"/>
          <p:cNvSpPr>
            <a:spLocks noChangeArrowheads="1"/>
          </p:cNvSpPr>
          <p:nvPr/>
        </p:nvSpPr>
        <p:spPr bwMode="auto">
          <a:xfrm rot="1454199">
            <a:off x="829408" y="3251200"/>
            <a:ext cx="643304" cy="2032000"/>
          </a:xfrm>
          <a:prstGeom prst="upArrow">
            <a:avLst>
              <a:gd name="adj1" fmla="val 50000"/>
              <a:gd name="adj2" fmla="val 46233"/>
            </a:avLst>
          </a:prstGeom>
          <a:solidFill>
            <a:srgbClr val="CC3300"/>
          </a:solidFill>
          <a:ln w="31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eaLnBrk="1" hangingPunct="1"/>
            <a:endParaRPr lang="en-US" sz="2400" b="0"/>
          </a:p>
        </p:txBody>
      </p:sp>
      <p:sp>
        <p:nvSpPr>
          <p:cNvPr id="30727" name="5 CuadroTexto"/>
          <p:cNvSpPr txBox="1">
            <a:spLocks noChangeArrowheads="1"/>
          </p:cNvSpPr>
          <p:nvPr/>
        </p:nvSpPr>
        <p:spPr bwMode="auto">
          <a:xfrm>
            <a:off x="203689" y="5341939"/>
            <a:ext cx="1439353" cy="707886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ES" sz="2000" dirty="0" err="1" smtClean="0"/>
              <a:t>Electronic</a:t>
            </a:r>
            <a:r>
              <a:rPr lang="es-ES" sz="2000" dirty="0" smtClean="0"/>
              <a:t> </a:t>
            </a:r>
            <a:r>
              <a:rPr lang="es-ES" sz="2000" dirty="0" err="1" smtClean="0"/>
              <a:t>dosimeter</a:t>
            </a:r>
            <a:endParaRPr lang="en-GB" sz="2000" dirty="0"/>
          </a:p>
        </p:txBody>
      </p:sp>
      <p:pic>
        <p:nvPicPr>
          <p:cNvPr id="307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3028" y="1524001"/>
            <a:ext cx="4932485" cy="4875213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</p:pic>
      <p:sp>
        <p:nvSpPr>
          <p:cNvPr id="30729" name="8 CuadroTexto"/>
          <p:cNvSpPr txBox="1">
            <a:spLocks noChangeArrowheads="1"/>
          </p:cNvSpPr>
          <p:nvPr/>
        </p:nvSpPr>
        <p:spPr bwMode="auto">
          <a:xfrm>
            <a:off x="2214546" y="5275264"/>
            <a:ext cx="1799143" cy="1323439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ES" sz="2000" dirty="0" err="1" smtClean="0"/>
              <a:t>Screen</a:t>
            </a:r>
            <a:r>
              <a:rPr lang="es-ES" sz="2000" dirty="0" smtClean="0"/>
              <a:t> </a:t>
            </a:r>
            <a:r>
              <a:rPr lang="es-ES" sz="2000" dirty="0" err="1" smtClean="0"/>
              <a:t>with</a:t>
            </a:r>
            <a:r>
              <a:rPr lang="es-ES" sz="2000" dirty="0" smtClean="0"/>
              <a:t> real time </a:t>
            </a:r>
            <a:r>
              <a:rPr lang="es-ES" sz="2000" dirty="0" err="1" smtClean="0"/>
              <a:t>occupational</a:t>
            </a:r>
            <a:r>
              <a:rPr lang="es-ES" sz="2000" dirty="0" smtClean="0"/>
              <a:t> </a:t>
            </a:r>
            <a:r>
              <a:rPr lang="es-ES" sz="2000" dirty="0" err="1" smtClean="0"/>
              <a:t>dose</a:t>
            </a:r>
            <a:r>
              <a:rPr lang="es-ES" sz="2000" dirty="0" smtClean="0"/>
              <a:t> </a:t>
            </a:r>
            <a:r>
              <a:rPr lang="es-ES" sz="2000" dirty="0" err="1" smtClean="0"/>
              <a:t>values</a:t>
            </a:r>
            <a:endParaRPr lang="en-GB" sz="2000" dirty="0"/>
          </a:p>
        </p:txBody>
      </p:sp>
      <p:sp>
        <p:nvSpPr>
          <p:cNvPr id="30730" name="9 Flecha arriba"/>
          <p:cNvSpPr>
            <a:spLocks noChangeArrowheads="1"/>
          </p:cNvSpPr>
          <p:nvPr/>
        </p:nvSpPr>
        <p:spPr bwMode="auto">
          <a:xfrm rot="2181485">
            <a:off x="4586654" y="3916363"/>
            <a:ext cx="414704" cy="2362200"/>
          </a:xfrm>
          <a:prstGeom prst="upArrow">
            <a:avLst>
              <a:gd name="adj1" fmla="val 50000"/>
              <a:gd name="adj2" fmla="val 46129"/>
            </a:avLst>
          </a:prstGeom>
          <a:solidFill>
            <a:srgbClr val="CC3300"/>
          </a:solidFill>
          <a:ln w="31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eaLnBrk="1" hangingPunct="1"/>
            <a:endParaRPr lang="en-US" sz="2400" b="0"/>
          </a:p>
        </p:txBody>
      </p:sp>
      <p:pic>
        <p:nvPicPr>
          <p:cNvPr id="30731" name="Picture 2" descr="utfors_online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29704" y="1355725"/>
            <a:ext cx="285896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708" y="138113"/>
            <a:ext cx="8779120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72147" y="6565900"/>
            <a:ext cx="471854" cy="363538"/>
          </a:xfrm>
          <a:noFill/>
        </p:spPr>
        <p:txBody>
          <a:bodyPr/>
          <a:lstStyle/>
          <a:p>
            <a:fld id="{8ED409DF-8CA6-4121-AFA0-4B411511498C}" type="slidenum">
              <a:rPr lang="es-ES" smtClean="0">
                <a:latin typeface="Arial" pitchFamily="34" charset="0"/>
              </a:rPr>
              <a:pPr/>
              <a:t>51</a:t>
            </a:fld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3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72147" y="6565900"/>
            <a:ext cx="471854" cy="363538"/>
          </a:xfrm>
          <a:noFill/>
        </p:spPr>
        <p:txBody>
          <a:bodyPr/>
          <a:lstStyle/>
          <a:p>
            <a:fld id="{4EEBF490-A178-4CB8-AFB6-A2D98C30CDD2}" type="slidenum">
              <a:rPr lang="es-ES" smtClean="0">
                <a:latin typeface="Arial" pitchFamily="34" charset="0"/>
              </a:rPr>
              <a:pPr/>
              <a:t>52</a:t>
            </a:fld>
            <a:endParaRPr lang="es-ES" smtClean="0">
              <a:latin typeface="Arial" pitchFamily="34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697" y="214313"/>
            <a:ext cx="20002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1108" y="285750"/>
            <a:ext cx="2428143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85751"/>
            <a:ext cx="15240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00" y="428625"/>
            <a:ext cx="152400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554" y="3000375"/>
            <a:ext cx="15240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3305" y="2857500"/>
            <a:ext cx="507902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5 CuadroTexto"/>
          <p:cNvSpPr txBox="1">
            <a:spLocks noChangeArrowheads="1"/>
          </p:cNvSpPr>
          <p:nvPr/>
        </p:nvSpPr>
        <p:spPr bwMode="auto">
          <a:xfrm>
            <a:off x="214282" y="5929330"/>
            <a:ext cx="1439353" cy="707886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ES" sz="2000" dirty="0" smtClean="0"/>
              <a:t>C-</a:t>
            </a:r>
            <a:r>
              <a:rPr lang="es-ES" sz="2000" dirty="0" err="1" smtClean="0"/>
              <a:t>arm</a:t>
            </a:r>
            <a:r>
              <a:rPr lang="es-ES" sz="2000" dirty="0" smtClean="0"/>
              <a:t> </a:t>
            </a:r>
            <a:r>
              <a:rPr lang="es-ES" sz="2000" dirty="0" err="1" smtClean="0"/>
              <a:t>dosimeter</a:t>
            </a:r>
            <a:endParaRPr lang="en-GB" sz="2000" dirty="0"/>
          </a:p>
        </p:txBody>
      </p:sp>
      <p:sp>
        <p:nvSpPr>
          <p:cNvPr id="9" name="4 Flecha arriba"/>
          <p:cNvSpPr>
            <a:spLocks noChangeArrowheads="1"/>
          </p:cNvSpPr>
          <p:nvPr/>
        </p:nvSpPr>
        <p:spPr bwMode="auto">
          <a:xfrm rot="3478491">
            <a:off x="581405" y="5374300"/>
            <a:ext cx="426550" cy="711150"/>
          </a:xfrm>
          <a:prstGeom prst="upArrow">
            <a:avLst>
              <a:gd name="adj1" fmla="val 50000"/>
              <a:gd name="adj2" fmla="val 46233"/>
            </a:avLst>
          </a:prstGeom>
          <a:solidFill>
            <a:srgbClr val="CC3300"/>
          </a:solidFill>
          <a:ln w="31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eaLnBrk="1" hangingPunct="1"/>
            <a:endParaRPr lang="en-US" sz="24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FBA4B-F8FD-45D0-8397-01A6559CBED2}" type="slidenum">
              <a:rPr lang="es-ES" smtClean="0"/>
              <a:pPr>
                <a:defRPr/>
              </a:pPr>
              <a:t>53</a:t>
            </a:fld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285720" y="785796"/>
            <a:ext cx="8572560" cy="4485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 smtClean="0"/>
              <a:t>Example</a:t>
            </a:r>
            <a:r>
              <a:rPr lang="es-ES" sz="2400" b="1" dirty="0" smtClean="0"/>
              <a:t> of abdominal (and femoral) </a:t>
            </a:r>
            <a:r>
              <a:rPr lang="es-ES" sz="2400" b="1" dirty="0" err="1" smtClean="0"/>
              <a:t>procedure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with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high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scatter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rate</a:t>
            </a:r>
            <a:r>
              <a:rPr lang="es-ES" sz="2400" b="1" dirty="0" smtClean="0"/>
              <a:t> (430 </a:t>
            </a:r>
            <a:r>
              <a:rPr lang="es-ES" sz="2400" b="1" dirty="0" err="1" smtClean="0"/>
              <a:t>mSv</a:t>
            </a:r>
            <a:r>
              <a:rPr lang="es-ES" sz="2400" b="1" dirty="0" smtClean="0"/>
              <a:t>/h) </a:t>
            </a:r>
            <a:r>
              <a:rPr lang="es-ES" sz="2400" b="1" dirty="0" err="1" smtClean="0"/>
              <a:t>measured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during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the</a:t>
            </a:r>
            <a:r>
              <a:rPr lang="es-ES" sz="2400" b="1" dirty="0" smtClean="0"/>
              <a:t> DSA </a:t>
            </a:r>
            <a:r>
              <a:rPr lang="es-ES" sz="2400" b="1" dirty="0" err="1" smtClean="0"/>
              <a:t>acquisition</a:t>
            </a:r>
            <a:r>
              <a:rPr lang="es-ES" sz="2400" b="1" dirty="0" smtClean="0"/>
              <a:t> in lateral </a:t>
            </a:r>
            <a:r>
              <a:rPr lang="es-ES" sz="2400" b="1" dirty="0" err="1" smtClean="0"/>
              <a:t>projection</a:t>
            </a:r>
            <a:r>
              <a:rPr lang="es-ES" sz="2400" b="1" dirty="0" smtClean="0"/>
              <a:t> </a:t>
            </a:r>
          </a:p>
          <a:p>
            <a:pPr algn="ctr"/>
            <a:endParaRPr lang="es-ES" sz="2400" b="1" dirty="0" smtClean="0"/>
          </a:p>
          <a:p>
            <a:pPr algn="ctr"/>
            <a:r>
              <a:rPr lang="es-ES" sz="2400" dirty="0" smtClean="0"/>
              <a:t> 27 </a:t>
            </a:r>
            <a:r>
              <a:rPr lang="es-ES" sz="2400" dirty="0" err="1" smtClean="0"/>
              <a:t>February</a:t>
            </a:r>
            <a:r>
              <a:rPr lang="es-ES" sz="2400" dirty="0" smtClean="0"/>
              <a:t> 2012  </a:t>
            </a:r>
            <a:r>
              <a:rPr lang="es-ES" sz="2400" dirty="0" err="1" smtClean="0"/>
              <a:t>starting</a:t>
            </a:r>
            <a:r>
              <a:rPr lang="es-ES" sz="2400" dirty="0" smtClean="0"/>
              <a:t> at 10:35</a:t>
            </a:r>
          </a:p>
          <a:p>
            <a:pPr algn="ctr"/>
            <a:r>
              <a:rPr lang="es-ES" sz="2400" dirty="0" smtClean="0"/>
              <a:t>(</a:t>
            </a:r>
            <a:r>
              <a:rPr lang="es-ES" sz="2400" dirty="0" err="1" smtClean="0"/>
              <a:t>datails</a:t>
            </a:r>
            <a:r>
              <a:rPr lang="es-ES" sz="2400" dirty="0" smtClean="0"/>
              <a:t> </a:t>
            </a:r>
            <a:r>
              <a:rPr lang="es-ES" sz="2400" dirty="0" err="1" smtClean="0"/>
              <a:t>contained</a:t>
            </a:r>
            <a:r>
              <a:rPr lang="es-ES" sz="2400" dirty="0" smtClean="0"/>
              <a:t> in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patient</a:t>
            </a:r>
            <a:r>
              <a:rPr lang="es-ES" sz="2400" dirty="0" smtClean="0"/>
              <a:t> </a:t>
            </a:r>
            <a:r>
              <a:rPr lang="es-ES" sz="2400" dirty="0" err="1" smtClean="0"/>
              <a:t>dose</a:t>
            </a:r>
            <a:r>
              <a:rPr lang="es-ES" sz="2400" dirty="0" smtClean="0"/>
              <a:t> </a:t>
            </a:r>
            <a:r>
              <a:rPr lang="es-ES" sz="2400" dirty="0" err="1" smtClean="0"/>
              <a:t>report</a:t>
            </a:r>
            <a:r>
              <a:rPr lang="es-ES" sz="2400" dirty="0" smtClean="0"/>
              <a:t>)</a:t>
            </a:r>
            <a:br>
              <a:rPr lang="es-ES" sz="2400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sz="1100" dirty="0" smtClean="0"/>
              <a:t>Nº </a:t>
            </a:r>
            <a:r>
              <a:rPr lang="es-ES" sz="1100" dirty="0" err="1" smtClean="0"/>
              <a:t>secuen</a:t>
            </a:r>
            <a:r>
              <a:rPr lang="es-ES" sz="1100" dirty="0" smtClean="0"/>
              <a:t>. | Nº imágenes |               </a:t>
            </a:r>
            <a:r>
              <a:rPr lang="es-ES" sz="1100" dirty="0" err="1" smtClean="0"/>
              <a:t>Procedim</a:t>
            </a:r>
            <a:r>
              <a:rPr lang="es-ES" sz="1100" dirty="0" smtClean="0"/>
              <a:t>. | Tiempo </a:t>
            </a:r>
            <a:r>
              <a:rPr lang="es-ES" sz="1100" dirty="0" err="1" smtClean="0"/>
              <a:t>hh:mm</a:t>
            </a:r>
            <a:r>
              <a:rPr lang="es-ES" sz="1100" dirty="0" smtClean="0"/>
              <a:t> | Velocidad-</a:t>
            </a:r>
            <a:r>
              <a:rPr lang="es-ES" sz="1100" dirty="0" err="1" smtClean="0"/>
              <a:t>ips</a:t>
            </a:r>
            <a:r>
              <a:rPr lang="es-ES" sz="1100" dirty="0" smtClean="0"/>
              <a:t> |  </a:t>
            </a:r>
            <a:r>
              <a:rPr lang="es-ES" sz="1100" dirty="0" err="1" smtClean="0"/>
              <a:t>kV</a:t>
            </a:r>
            <a:r>
              <a:rPr lang="es-ES" sz="1100" dirty="0" smtClean="0"/>
              <a:t> | </a:t>
            </a:r>
            <a:r>
              <a:rPr lang="es-ES" sz="1100" dirty="0" err="1" smtClean="0"/>
              <a:t>mA</a:t>
            </a:r>
            <a:r>
              <a:rPr lang="es-ES" sz="1100" dirty="0" smtClean="0"/>
              <a:t> </a:t>
            </a:r>
            <a:r>
              <a:rPr lang="es-ES" sz="1100" dirty="0" err="1" smtClean="0"/>
              <a:t>mAs</a:t>
            </a:r>
            <a:r>
              <a:rPr lang="es-ES" sz="1100" dirty="0" smtClean="0"/>
              <a:t> |  ms | Rotación | </a:t>
            </a:r>
            <a:r>
              <a:rPr lang="es-ES" sz="1100" dirty="0" err="1" smtClean="0"/>
              <a:t>Angulación</a:t>
            </a:r>
            <a:r>
              <a:rPr lang="es-ES" sz="1100" dirty="0" smtClean="0"/>
              <a:t> | DFI [cm] |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     </a:t>
            </a:r>
            <a:r>
              <a:rPr lang="es-ES" sz="1350" dirty="0" smtClean="0"/>
              <a:t> 1 |          26 |   Abdomen Frontal 3 </a:t>
            </a:r>
            <a:r>
              <a:rPr lang="es-ES" sz="1350" dirty="0" err="1" smtClean="0"/>
              <a:t>ips</a:t>
            </a:r>
            <a:r>
              <a:rPr lang="es-ES" sz="1350" dirty="0" smtClean="0"/>
              <a:t> |        11:01 |             3 |  80 |     34 |     |       -1 |          0 |      101 |</a:t>
            </a:r>
            <a:br>
              <a:rPr lang="es-ES" sz="1350" dirty="0" smtClean="0"/>
            </a:br>
            <a:r>
              <a:rPr lang="es-ES" sz="1350" dirty="0" smtClean="0"/>
              <a:t>         2 |          24 |   Abdomen Frontal 3 </a:t>
            </a:r>
            <a:r>
              <a:rPr lang="es-ES" sz="1350" dirty="0" err="1" smtClean="0"/>
              <a:t>ips</a:t>
            </a:r>
            <a:r>
              <a:rPr lang="es-ES" sz="1350" dirty="0" smtClean="0"/>
              <a:t> |        11:03 |             3 |  80 |     24 |     |       -1 |          0 |      101 |</a:t>
            </a:r>
            <a:br>
              <a:rPr lang="es-ES" sz="1350" dirty="0" smtClean="0"/>
            </a:br>
            <a:r>
              <a:rPr lang="es-ES" sz="1350" dirty="0" smtClean="0"/>
              <a:t>         3 |          29 |   Abdomen Frontal 3 </a:t>
            </a:r>
            <a:r>
              <a:rPr lang="es-ES" sz="1350" dirty="0" err="1" smtClean="0"/>
              <a:t>ips</a:t>
            </a:r>
            <a:r>
              <a:rPr lang="es-ES" sz="1350" dirty="0" smtClean="0"/>
              <a:t> |        11:04 |             3 |  80 |     48 |     |      -26 |          0 |      105 |</a:t>
            </a:r>
            <a:br>
              <a:rPr lang="es-ES" sz="1350" dirty="0" smtClean="0"/>
            </a:br>
            <a:r>
              <a:rPr lang="es-ES" sz="1350" dirty="0" smtClean="0"/>
              <a:t>         4 |          11 | Femoral 3ips(2 piernas) |        11:07 |             2 |  70 |     31 |     |       +2 |         +5 |       99 |</a:t>
            </a:r>
            <a:br>
              <a:rPr lang="es-ES" sz="1350" dirty="0" smtClean="0"/>
            </a:br>
            <a:r>
              <a:rPr lang="es-ES" sz="1350" dirty="0" smtClean="0"/>
              <a:t>         5 |          17 | Femoral 3ips(2 piernas) |        11:08 |             2 |  70 |     13 |     |       +2 |         -1 |       97 |</a:t>
            </a:r>
            <a:br>
              <a:rPr lang="es-ES" sz="1350" dirty="0" smtClean="0"/>
            </a:br>
            <a:r>
              <a:rPr lang="es-ES" sz="1350" dirty="0" smtClean="0"/>
              <a:t>       </a:t>
            </a:r>
            <a:r>
              <a:rPr lang="es-ES" sz="1300" b="1" dirty="0" smtClean="0">
                <a:solidFill>
                  <a:srgbClr val="C00000"/>
                </a:solidFill>
              </a:rPr>
              <a:t>  6 |          21 |   Abdomen Lateral 3 </a:t>
            </a:r>
            <a:r>
              <a:rPr lang="es-ES" sz="1300" b="1" dirty="0" err="1" smtClean="0">
                <a:solidFill>
                  <a:srgbClr val="C00000"/>
                </a:solidFill>
              </a:rPr>
              <a:t>ips</a:t>
            </a:r>
            <a:r>
              <a:rPr lang="es-ES" sz="1300" b="1" dirty="0" smtClean="0">
                <a:solidFill>
                  <a:srgbClr val="C00000"/>
                </a:solidFill>
              </a:rPr>
              <a:t> |        11:12 |             3 | 103 |     85 |     |      +90 |          0 |      119 |</a:t>
            </a:r>
            <a:br>
              <a:rPr lang="es-ES" sz="1300" b="1" dirty="0" smtClean="0">
                <a:solidFill>
                  <a:srgbClr val="C00000"/>
                </a:solidFill>
              </a:rPr>
            </a:br>
            <a:r>
              <a:rPr lang="es-ES" sz="1350" dirty="0" smtClean="0"/>
              <a:t>         7 |          23 |   Abdomen Frontal 3 </a:t>
            </a:r>
            <a:r>
              <a:rPr lang="es-ES" sz="1350" dirty="0" err="1" smtClean="0"/>
              <a:t>ips</a:t>
            </a:r>
            <a:r>
              <a:rPr lang="es-ES" sz="1350" dirty="0" smtClean="0"/>
              <a:t> |        11:21 |             3 |  80 |     58 |     |       -1 |         -1 |      101 |</a:t>
            </a:r>
            <a:br>
              <a:rPr lang="es-ES" sz="1350" dirty="0" smtClean="0"/>
            </a:br>
            <a:endParaRPr lang="en-US" sz="135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815C1-6F76-40DE-92C9-B9A1163FD8F3}" type="slidenum">
              <a:rPr lang="es-ES" smtClean="0"/>
              <a:pPr>
                <a:defRPr/>
              </a:pPr>
              <a:t>54</a:t>
            </a:fld>
            <a:endParaRPr lang="es-ES" dirty="0"/>
          </a:p>
        </p:txBody>
      </p:sp>
      <p:pic>
        <p:nvPicPr>
          <p:cNvPr id="433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357298"/>
            <a:ext cx="875577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142977" y="3429000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1</a:t>
            </a:r>
            <a:endParaRPr lang="en-US" sz="16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1571605" y="2857496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2</a:t>
            </a:r>
            <a:endParaRPr lang="en-US" sz="16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214547" y="2285992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3</a:t>
            </a:r>
            <a:endParaRPr lang="en-US" sz="16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071803" y="3357562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4</a:t>
            </a:r>
            <a:endParaRPr lang="en-US" sz="1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786183" y="3786190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5</a:t>
            </a:r>
            <a:endParaRPr lang="en-US" sz="16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643439" y="1285860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6</a:t>
            </a:r>
            <a:endParaRPr lang="en-US" sz="16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7572397" y="2786058"/>
            <a:ext cx="11144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b="1" dirty="0" smtClean="0"/>
              <a:t>Series 7</a:t>
            </a:r>
            <a:endParaRPr lang="en-US" sz="16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642910" y="214290"/>
            <a:ext cx="785818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Scatter dose rate measured at the C-arm during an </a:t>
            </a:r>
            <a:r>
              <a:rPr lang="en-US" sz="2000" b="1" dirty="0" err="1" smtClean="0"/>
              <a:t>abominal</a:t>
            </a:r>
            <a:r>
              <a:rPr lang="en-US" sz="2000" b="1" dirty="0" smtClean="0"/>
              <a:t> interventional procedure</a:t>
            </a:r>
            <a:endParaRPr lang="en-US" sz="2000" b="1" dirty="0"/>
          </a:p>
        </p:txBody>
      </p:sp>
      <p:sp>
        <p:nvSpPr>
          <p:cNvPr id="12" name="11 Flecha abajo"/>
          <p:cNvSpPr/>
          <p:nvPr/>
        </p:nvSpPr>
        <p:spPr>
          <a:xfrm rot="20921088">
            <a:off x="3279136" y="3772857"/>
            <a:ext cx="359085" cy="7429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12 Flecha abajo"/>
          <p:cNvSpPr/>
          <p:nvPr/>
        </p:nvSpPr>
        <p:spPr>
          <a:xfrm rot="1634961">
            <a:off x="3900955" y="4127088"/>
            <a:ext cx="355103" cy="516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72147" y="6565900"/>
            <a:ext cx="471854" cy="363538"/>
          </a:xfrm>
          <a:noFill/>
        </p:spPr>
        <p:txBody>
          <a:bodyPr/>
          <a:lstStyle/>
          <a:p>
            <a:fld id="{8F5F5F10-3826-40BE-9CF1-9DBE0AD36019}" type="slidenum">
              <a:rPr lang="es-ES" smtClean="0">
                <a:latin typeface="Arial" pitchFamily="34" charset="0"/>
              </a:rPr>
              <a:pPr/>
              <a:t>55</a:t>
            </a:fld>
            <a:endParaRPr lang="es-ES" smtClean="0">
              <a:latin typeface="Arial" pitchFamily="34" charset="0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805" y="642938"/>
            <a:ext cx="8930054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3 CuadroTexto"/>
          <p:cNvSpPr txBox="1">
            <a:spLocks noChangeArrowheads="1"/>
          </p:cNvSpPr>
          <p:nvPr/>
        </p:nvSpPr>
        <p:spPr bwMode="auto">
          <a:xfrm>
            <a:off x="785785" y="4786313"/>
            <a:ext cx="7500991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2400" b="1" dirty="0" err="1" smtClean="0"/>
              <a:t>Neuroradiology</a:t>
            </a:r>
            <a:r>
              <a:rPr lang="es-ES" sz="2400" b="1" dirty="0" smtClean="0"/>
              <a:t> head </a:t>
            </a:r>
            <a:r>
              <a:rPr lang="es-ES" sz="2400" b="1" dirty="0" err="1" smtClean="0"/>
              <a:t>procedure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with</a:t>
            </a:r>
            <a:r>
              <a:rPr lang="es-ES" sz="2400" b="1" dirty="0" smtClean="0"/>
              <a:t> CT series. </a:t>
            </a:r>
            <a:r>
              <a:rPr lang="es-ES" sz="2400" b="1" dirty="0" err="1" smtClean="0"/>
              <a:t>Comparison</a:t>
            </a:r>
            <a:r>
              <a:rPr lang="es-ES" sz="2400" b="1" dirty="0" smtClean="0"/>
              <a:t> of </a:t>
            </a:r>
            <a:r>
              <a:rPr lang="es-ES" sz="2400" b="1" dirty="0" err="1" smtClean="0"/>
              <a:t>scatter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dose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with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conventional</a:t>
            </a:r>
            <a:r>
              <a:rPr lang="es-ES" sz="2400" b="1" dirty="0" smtClean="0"/>
              <a:t> DSA series</a:t>
            </a:r>
            <a:endParaRPr lang="es-ES" sz="2400" b="1" dirty="0"/>
          </a:p>
        </p:txBody>
      </p:sp>
      <p:sp>
        <p:nvSpPr>
          <p:cNvPr id="38917" name="4 CuadroTexto"/>
          <p:cNvSpPr txBox="1">
            <a:spLocks noChangeArrowheads="1"/>
          </p:cNvSpPr>
          <p:nvPr/>
        </p:nvSpPr>
        <p:spPr bwMode="auto">
          <a:xfrm>
            <a:off x="3215054" y="1714500"/>
            <a:ext cx="9290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13-14</a:t>
            </a:r>
          </a:p>
        </p:txBody>
      </p:sp>
      <p:sp>
        <p:nvSpPr>
          <p:cNvPr id="38918" name="5 CuadroTexto"/>
          <p:cNvSpPr txBox="1">
            <a:spLocks noChangeArrowheads="1"/>
          </p:cNvSpPr>
          <p:nvPr/>
        </p:nvSpPr>
        <p:spPr bwMode="auto">
          <a:xfrm>
            <a:off x="1428751" y="1714500"/>
            <a:ext cx="121480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12</a:t>
            </a:r>
          </a:p>
        </p:txBody>
      </p:sp>
      <p:sp>
        <p:nvSpPr>
          <p:cNvPr id="38919" name="6 CuadroTexto"/>
          <p:cNvSpPr txBox="1">
            <a:spLocks noChangeArrowheads="1"/>
          </p:cNvSpPr>
          <p:nvPr/>
        </p:nvSpPr>
        <p:spPr bwMode="auto">
          <a:xfrm>
            <a:off x="4714143" y="1428750"/>
            <a:ext cx="9290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15-16</a:t>
            </a:r>
          </a:p>
        </p:txBody>
      </p:sp>
      <p:sp>
        <p:nvSpPr>
          <p:cNvPr id="38920" name="7 CuadroTexto"/>
          <p:cNvSpPr txBox="1">
            <a:spLocks noChangeArrowheads="1"/>
          </p:cNvSpPr>
          <p:nvPr/>
        </p:nvSpPr>
        <p:spPr bwMode="auto">
          <a:xfrm>
            <a:off x="5786805" y="1357313"/>
            <a:ext cx="9290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17-19</a:t>
            </a:r>
          </a:p>
        </p:txBody>
      </p:sp>
      <p:sp>
        <p:nvSpPr>
          <p:cNvPr id="38921" name="7 CuadroTexto"/>
          <p:cNvSpPr txBox="1">
            <a:spLocks noChangeArrowheads="1"/>
          </p:cNvSpPr>
          <p:nvPr/>
        </p:nvSpPr>
        <p:spPr bwMode="auto">
          <a:xfrm>
            <a:off x="6428643" y="857250"/>
            <a:ext cx="92905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19-21</a:t>
            </a:r>
          </a:p>
        </p:txBody>
      </p:sp>
      <p:sp>
        <p:nvSpPr>
          <p:cNvPr id="38922" name="7 CuadroTexto"/>
          <p:cNvSpPr txBox="1">
            <a:spLocks noChangeArrowheads="1"/>
          </p:cNvSpPr>
          <p:nvPr/>
        </p:nvSpPr>
        <p:spPr bwMode="auto">
          <a:xfrm>
            <a:off x="7858859" y="857250"/>
            <a:ext cx="927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22-23</a:t>
            </a:r>
          </a:p>
        </p:txBody>
      </p:sp>
      <p:sp>
        <p:nvSpPr>
          <p:cNvPr id="38923" name="7 CuadroTexto"/>
          <p:cNvSpPr txBox="1">
            <a:spLocks noChangeArrowheads="1"/>
          </p:cNvSpPr>
          <p:nvPr/>
        </p:nvSpPr>
        <p:spPr bwMode="auto">
          <a:xfrm>
            <a:off x="8144608" y="2000250"/>
            <a:ext cx="99939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/>
              <a:t>Series 24 (CT)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0B2201-6609-4ACF-89A0-1C2647219A7C}" type="slidenum">
              <a:rPr lang="es-ES" smtClean="0">
                <a:latin typeface="Arial" charset="0"/>
              </a:rPr>
              <a:pPr>
                <a:defRPr/>
              </a:pPr>
              <a:t>56</a:t>
            </a:fld>
            <a:endParaRPr lang="es-ES" smtClean="0">
              <a:latin typeface="Arial" charset="0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Flecha arriba"/>
          <p:cNvSpPr/>
          <p:nvPr/>
        </p:nvSpPr>
        <p:spPr>
          <a:xfrm rot="6642520">
            <a:off x="4819650" y="319088"/>
            <a:ext cx="609600" cy="203835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4 CuadroTexto"/>
          <p:cNvSpPr txBox="1"/>
          <p:nvPr/>
        </p:nvSpPr>
        <p:spPr>
          <a:xfrm>
            <a:off x="1071563" y="428625"/>
            <a:ext cx="300037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Arial Black" pitchFamily="34" charset="0"/>
              </a:rPr>
              <a:t>Screen with real time occupational </a:t>
            </a:r>
            <a:r>
              <a:rPr lang="en-US" b="1" dirty="0" smtClean="0">
                <a:latin typeface="Arial Black" pitchFamily="34" charset="0"/>
              </a:rPr>
              <a:t>doses</a:t>
            </a:r>
          </a:p>
          <a:p>
            <a:pPr algn="ctr">
              <a:defRPr/>
            </a:pPr>
            <a:r>
              <a:rPr lang="en-US" b="1" dirty="0" smtClean="0">
                <a:latin typeface="Arial Black" pitchFamily="34" charset="0"/>
              </a:rPr>
              <a:t>Cardiac laboratory</a:t>
            </a:r>
            <a:endParaRPr lang="en-US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6 Grupo"/>
          <p:cNvGrpSpPr>
            <a:grpSpLocks/>
          </p:cNvGrpSpPr>
          <p:nvPr/>
        </p:nvGrpSpPr>
        <p:grpSpPr bwMode="auto">
          <a:xfrm>
            <a:off x="166688" y="3000375"/>
            <a:ext cx="8769350" cy="3643313"/>
            <a:chOff x="166060" y="2643183"/>
            <a:chExt cx="8770036" cy="3643338"/>
          </a:xfrm>
        </p:grpSpPr>
        <p:pic>
          <p:nvPicPr>
            <p:cNvPr id="33798" name="Picture 2"/>
            <p:cNvPicPr>
              <a:picLocks noChangeAspect="1" noChangeArrowheads="1"/>
            </p:cNvPicPr>
            <p:nvPr/>
          </p:nvPicPr>
          <p:blipFill>
            <a:blip r:embed="rId2"/>
            <a:srcRect l="20613" t="51105" b="7805"/>
            <a:stretch>
              <a:fillRect/>
            </a:stretch>
          </p:blipFill>
          <p:spPr bwMode="auto">
            <a:xfrm>
              <a:off x="166060" y="2643183"/>
              <a:ext cx="8770036" cy="3643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9" name="2 CuadroTexto"/>
            <p:cNvSpPr txBox="1">
              <a:spLocks noChangeArrowheads="1"/>
            </p:cNvSpPr>
            <p:nvPr/>
          </p:nvSpPr>
          <p:spPr bwMode="auto">
            <a:xfrm>
              <a:off x="1500166" y="4000504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(1)</a:t>
              </a:r>
            </a:p>
          </p:txBody>
        </p:sp>
        <p:cxnSp>
          <p:nvCxnSpPr>
            <p:cNvPr id="4" name="3 Conector recto de flecha"/>
            <p:cNvCxnSpPr/>
            <p:nvPr/>
          </p:nvCxnSpPr>
          <p:spPr>
            <a:xfrm rot="16200000" flipH="1">
              <a:off x="1393318" y="4822833"/>
              <a:ext cx="714380" cy="69855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1" name="6 CuadroTexto"/>
            <p:cNvSpPr txBox="1">
              <a:spLocks noChangeArrowheads="1"/>
            </p:cNvSpPr>
            <p:nvPr/>
          </p:nvSpPr>
          <p:spPr bwMode="auto">
            <a:xfrm>
              <a:off x="1857356" y="3429000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(2)</a:t>
              </a:r>
            </a:p>
          </p:txBody>
        </p:sp>
        <p:cxnSp>
          <p:nvCxnSpPr>
            <p:cNvPr id="8" name="7 Conector recto de flecha"/>
            <p:cNvCxnSpPr/>
            <p:nvPr/>
          </p:nvCxnSpPr>
          <p:spPr>
            <a:xfrm rot="5400000">
              <a:off x="1571934" y="4356898"/>
              <a:ext cx="928694" cy="73031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3" name="12 CuadroTexto"/>
            <p:cNvSpPr txBox="1">
              <a:spLocks noChangeArrowheads="1"/>
            </p:cNvSpPr>
            <p:nvPr/>
          </p:nvSpPr>
          <p:spPr bwMode="auto">
            <a:xfrm>
              <a:off x="2071670" y="3000372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(3)</a:t>
              </a:r>
            </a:p>
          </p:txBody>
        </p:sp>
        <p:cxnSp>
          <p:nvCxnSpPr>
            <p:cNvPr id="14" name="13 Conector recto de flecha"/>
            <p:cNvCxnSpPr/>
            <p:nvPr/>
          </p:nvCxnSpPr>
          <p:spPr>
            <a:xfrm rot="5400000">
              <a:off x="1499715" y="4071938"/>
              <a:ext cx="1428760" cy="142886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5" name="18 CuadroTexto"/>
            <p:cNvSpPr txBox="1">
              <a:spLocks noChangeArrowheads="1"/>
            </p:cNvSpPr>
            <p:nvPr/>
          </p:nvSpPr>
          <p:spPr bwMode="auto">
            <a:xfrm>
              <a:off x="2214546" y="3428206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(4)</a:t>
              </a:r>
            </a:p>
          </p:txBody>
        </p:sp>
        <p:cxnSp>
          <p:nvCxnSpPr>
            <p:cNvPr id="20" name="19 Conector recto de flecha"/>
            <p:cNvCxnSpPr>
              <a:stCxn id="33805" idx="2"/>
            </p:cNvCxnSpPr>
            <p:nvPr/>
          </p:nvCxnSpPr>
          <p:spPr>
            <a:xfrm rot="5400000">
              <a:off x="1868031" y="4286254"/>
              <a:ext cx="1058869" cy="80968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7" name="20 CuadroTexto"/>
            <p:cNvSpPr txBox="1">
              <a:spLocks noChangeArrowheads="1"/>
            </p:cNvSpPr>
            <p:nvPr/>
          </p:nvSpPr>
          <p:spPr bwMode="auto">
            <a:xfrm>
              <a:off x="2428860" y="3143248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(5)</a:t>
              </a:r>
            </a:p>
          </p:txBody>
        </p:sp>
        <p:cxnSp>
          <p:nvCxnSpPr>
            <p:cNvPr id="22" name="21 Conector recto de flecha"/>
            <p:cNvCxnSpPr/>
            <p:nvPr/>
          </p:nvCxnSpPr>
          <p:spPr>
            <a:xfrm rot="5400000">
              <a:off x="1856933" y="4286255"/>
              <a:ext cx="1500197" cy="71444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09" name="22 CuadroTexto"/>
            <p:cNvSpPr txBox="1">
              <a:spLocks noChangeArrowheads="1"/>
            </p:cNvSpPr>
            <p:nvPr/>
          </p:nvSpPr>
          <p:spPr bwMode="auto">
            <a:xfrm>
              <a:off x="2571736" y="3357562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(6)</a:t>
              </a:r>
            </a:p>
          </p:txBody>
        </p:sp>
        <p:cxnSp>
          <p:nvCxnSpPr>
            <p:cNvPr id="24" name="23 Conector recto de flecha"/>
            <p:cNvCxnSpPr>
              <a:stCxn id="33809" idx="2"/>
            </p:cNvCxnSpPr>
            <p:nvPr/>
          </p:nvCxnSpPr>
          <p:spPr>
            <a:xfrm rot="5400000">
              <a:off x="2010932" y="4430717"/>
              <a:ext cx="1487497" cy="80969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1" name="24 CuadroTexto"/>
            <p:cNvSpPr txBox="1">
              <a:spLocks noChangeArrowheads="1"/>
            </p:cNvSpPr>
            <p:nvPr/>
          </p:nvSpPr>
          <p:spPr bwMode="auto">
            <a:xfrm>
              <a:off x="2786050" y="3214686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(7)</a:t>
              </a:r>
            </a:p>
          </p:txBody>
        </p:sp>
        <p:cxnSp>
          <p:nvCxnSpPr>
            <p:cNvPr id="26" name="25 Conector recto de flecha"/>
            <p:cNvCxnSpPr/>
            <p:nvPr/>
          </p:nvCxnSpPr>
          <p:spPr>
            <a:xfrm rot="5400000">
              <a:off x="2392744" y="4179097"/>
              <a:ext cx="1143008" cy="71443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3" name="26 CuadroTexto"/>
            <p:cNvSpPr txBox="1">
              <a:spLocks noChangeArrowheads="1"/>
            </p:cNvSpPr>
            <p:nvPr/>
          </p:nvSpPr>
          <p:spPr bwMode="auto">
            <a:xfrm>
              <a:off x="3071802" y="2856702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(8)</a:t>
              </a:r>
            </a:p>
          </p:txBody>
        </p:sp>
        <p:cxnSp>
          <p:nvCxnSpPr>
            <p:cNvPr id="28" name="27 Conector recto de flecha"/>
            <p:cNvCxnSpPr>
              <a:stCxn id="33813" idx="2"/>
            </p:cNvCxnSpPr>
            <p:nvPr/>
          </p:nvCxnSpPr>
          <p:spPr>
            <a:xfrm rot="5400000">
              <a:off x="2653115" y="3786983"/>
              <a:ext cx="1203333" cy="80968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5" name="28 CuadroTexto"/>
            <p:cNvSpPr txBox="1">
              <a:spLocks noChangeArrowheads="1"/>
            </p:cNvSpPr>
            <p:nvPr/>
          </p:nvSpPr>
          <p:spPr bwMode="auto">
            <a:xfrm>
              <a:off x="3643306" y="2856702"/>
              <a:ext cx="4459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(9)</a:t>
              </a:r>
            </a:p>
          </p:txBody>
        </p:sp>
        <p:cxnSp>
          <p:nvCxnSpPr>
            <p:cNvPr id="30" name="29 Conector recto de flecha"/>
            <p:cNvCxnSpPr>
              <a:stCxn id="33815" idx="2"/>
            </p:cNvCxnSpPr>
            <p:nvPr/>
          </p:nvCxnSpPr>
          <p:spPr>
            <a:xfrm rot="5400000">
              <a:off x="3438967" y="3358346"/>
              <a:ext cx="560391" cy="295298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7" name="30 CuadroTexto"/>
            <p:cNvSpPr txBox="1">
              <a:spLocks noChangeArrowheads="1"/>
            </p:cNvSpPr>
            <p:nvPr/>
          </p:nvSpPr>
          <p:spPr bwMode="auto">
            <a:xfrm>
              <a:off x="4857752" y="3142454"/>
              <a:ext cx="5629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(10)</a:t>
              </a:r>
            </a:p>
          </p:txBody>
        </p:sp>
        <p:cxnSp>
          <p:nvCxnSpPr>
            <p:cNvPr id="32" name="31 Conector recto de flecha"/>
            <p:cNvCxnSpPr/>
            <p:nvPr/>
          </p:nvCxnSpPr>
          <p:spPr>
            <a:xfrm rot="5400000">
              <a:off x="4393949" y="4249741"/>
              <a:ext cx="1285884" cy="73031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9" name="32 CuadroTexto"/>
            <p:cNvSpPr txBox="1">
              <a:spLocks noChangeArrowheads="1"/>
            </p:cNvSpPr>
            <p:nvPr/>
          </p:nvSpPr>
          <p:spPr bwMode="auto">
            <a:xfrm>
              <a:off x="5572132" y="3071016"/>
              <a:ext cx="5629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(11)</a:t>
              </a:r>
            </a:p>
          </p:txBody>
        </p:sp>
        <p:cxnSp>
          <p:nvCxnSpPr>
            <p:cNvPr id="34" name="33 Conector recto de flecha"/>
            <p:cNvCxnSpPr/>
            <p:nvPr/>
          </p:nvCxnSpPr>
          <p:spPr>
            <a:xfrm rot="5400000">
              <a:off x="5536212" y="3536153"/>
              <a:ext cx="357189" cy="142886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21" name="34 CuadroTexto"/>
            <p:cNvSpPr txBox="1">
              <a:spLocks noChangeArrowheads="1"/>
            </p:cNvSpPr>
            <p:nvPr/>
          </p:nvSpPr>
          <p:spPr bwMode="auto">
            <a:xfrm>
              <a:off x="6072198" y="3357562"/>
              <a:ext cx="5629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(12)</a:t>
              </a:r>
            </a:p>
          </p:txBody>
        </p:sp>
        <p:cxnSp>
          <p:nvCxnSpPr>
            <p:cNvPr id="36" name="35 Conector recto de flecha"/>
            <p:cNvCxnSpPr/>
            <p:nvPr/>
          </p:nvCxnSpPr>
          <p:spPr>
            <a:xfrm rot="5400000">
              <a:off x="5357637" y="4143366"/>
              <a:ext cx="1285884" cy="428659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23" name="36 CuadroTexto"/>
            <p:cNvSpPr txBox="1">
              <a:spLocks noChangeArrowheads="1"/>
            </p:cNvSpPr>
            <p:nvPr/>
          </p:nvSpPr>
          <p:spPr bwMode="auto">
            <a:xfrm>
              <a:off x="7143768" y="3642520"/>
              <a:ext cx="5629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/>
                <a:t>(13)</a:t>
              </a:r>
            </a:p>
          </p:txBody>
        </p:sp>
        <p:cxnSp>
          <p:nvCxnSpPr>
            <p:cNvPr id="38" name="37 Conector recto de flecha"/>
            <p:cNvCxnSpPr/>
            <p:nvPr/>
          </p:nvCxnSpPr>
          <p:spPr>
            <a:xfrm rot="5400000">
              <a:off x="6823003" y="4535493"/>
              <a:ext cx="998545" cy="71444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42875"/>
            <a:ext cx="6786562" cy="27606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9" name="58 CuadroTexto"/>
          <p:cNvSpPr txBox="1"/>
          <p:nvPr/>
        </p:nvSpPr>
        <p:spPr>
          <a:xfrm>
            <a:off x="7429500" y="214313"/>
            <a:ext cx="1571625" cy="26314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1500" b="1" dirty="0" err="1">
                <a:latin typeface="Arial" pitchFamily="34" charset="0"/>
                <a:cs typeface="Arial" pitchFamily="34" charset="0"/>
              </a:rPr>
              <a:t>It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is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possible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to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follow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the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level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of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scatter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dose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rates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comparing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with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patient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doses and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geometrical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and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radiographic</a:t>
            </a:r>
            <a:r>
              <a:rPr lang="es-ES" sz="15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500" b="1" dirty="0" err="1">
                <a:latin typeface="Arial" pitchFamily="34" charset="0"/>
                <a:cs typeface="Arial" pitchFamily="34" charset="0"/>
              </a:rPr>
              <a:t>factors</a:t>
            </a:r>
            <a:endParaRPr lang="es-ES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94B88F-32D0-477D-85D7-970241C2A7F0}" type="slidenum">
              <a:rPr lang="es-ES" smtClean="0"/>
              <a:pPr>
                <a:defRPr/>
              </a:pPr>
              <a:t>57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815C1-6F76-40DE-92C9-B9A1163FD8F3}" type="slidenum">
              <a:rPr lang="es-ES" smtClean="0"/>
              <a:pPr>
                <a:defRPr/>
              </a:pPr>
              <a:t>58</a:t>
            </a:fld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57158" y="357166"/>
            <a:ext cx="707236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ceiling</a:t>
            </a:r>
            <a:r>
              <a:rPr lang="es-ES" b="1" dirty="0" smtClean="0"/>
              <a:t> suspended </a:t>
            </a:r>
            <a:r>
              <a:rPr lang="es-ES" b="1" dirty="0" err="1" smtClean="0"/>
              <a:t>screen</a:t>
            </a:r>
            <a:r>
              <a:rPr lang="es-ES" b="1" dirty="0" smtClean="0"/>
              <a:t> can </a:t>
            </a:r>
            <a:r>
              <a:rPr lang="es-ES" b="1" dirty="0" err="1" smtClean="0"/>
              <a:t>always</a:t>
            </a:r>
            <a:r>
              <a:rPr lang="es-ES" b="1" dirty="0" smtClean="0"/>
              <a:t> </a:t>
            </a:r>
            <a:r>
              <a:rPr lang="es-ES" b="1" dirty="0" err="1" smtClean="0"/>
              <a:t>not</a:t>
            </a:r>
            <a:r>
              <a:rPr lang="es-ES" b="1" dirty="0" smtClean="0"/>
              <a:t> </a:t>
            </a:r>
            <a:r>
              <a:rPr lang="es-ES" b="1" dirty="0" err="1" smtClean="0"/>
              <a:t>be</a:t>
            </a:r>
            <a:r>
              <a:rPr lang="es-ES" b="1" dirty="0" smtClean="0"/>
              <a:t> </a:t>
            </a:r>
            <a:r>
              <a:rPr lang="es-ES" b="1" dirty="0" err="1" smtClean="0"/>
              <a:t>used</a:t>
            </a:r>
            <a:endParaRPr lang="es-ES" b="1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815C1-6F76-40DE-92C9-B9A1163FD8F3}" type="slidenum">
              <a:rPr lang="es-ES" smtClean="0"/>
              <a:pPr>
                <a:defRPr/>
              </a:pPr>
              <a:t>59</a:t>
            </a:fld>
            <a:endParaRPr lang="es-E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57158" y="357166"/>
            <a:ext cx="5357850" cy="3539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700" b="1" dirty="0" err="1" smtClean="0"/>
              <a:t>Hands</a:t>
            </a:r>
            <a:r>
              <a:rPr lang="es-ES" sz="1700" b="1" dirty="0" smtClean="0"/>
              <a:t> </a:t>
            </a:r>
            <a:r>
              <a:rPr lang="es-ES" sz="1700" b="1" dirty="0" err="1" smtClean="0"/>
              <a:t>sometimes</a:t>
            </a:r>
            <a:r>
              <a:rPr lang="es-ES" sz="1700" b="1" dirty="0" smtClean="0"/>
              <a:t> in </a:t>
            </a:r>
            <a:r>
              <a:rPr lang="es-ES" sz="1700" b="1" dirty="0" err="1" smtClean="0"/>
              <a:t>the</a:t>
            </a:r>
            <a:r>
              <a:rPr lang="es-ES" sz="1700" b="1" dirty="0" smtClean="0"/>
              <a:t> </a:t>
            </a:r>
            <a:r>
              <a:rPr lang="es-ES" sz="1700" b="1" dirty="0" err="1" smtClean="0"/>
              <a:t>direct</a:t>
            </a:r>
            <a:r>
              <a:rPr lang="es-ES" sz="1700" b="1" dirty="0" smtClean="0"/>
              <a:t> X-</a:t>
            </a:r>
            <a:r>
              <a:rPr lang="es-ES" sz="1700" b="1" dirty="0" err="1" smtClean="0"/>
              <a:t>ray</a:t>
            </a:r>
            <a:r>
              <a:rPr lang="es-ES" sz="1700" b="1" dirty="0" smtClean="0"/>
              <a:t> </a:t>
            </a:r>
            <a:r>
              <a:rPr lang="es-ES" sz="1700" b="1" dirty="0" err="1" smtClean="0"/>
              <a:t>beam</a:t>
            </a:r>
            <a:endParaRPr lang="es-ES" sz="17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088140-4949-4711-8CA2-083E092AD8DF}" type="slidenum">
              <a:rPr lang="en-GB">
                <a:latin typeface="Arial" pitchFamily="34" charset="0"/>
              </a:rPr>
              <a:pPr>
                <a:defRPr/>
              </a:pPr>
              <a:t>6</a:t>
            </a:fld>
            <a:endParaRPr lang="en-GB">
              <a:latin typeface="Arial" pitchFamily="34" charset="0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" y="214313"/>
            <a:ext cx="4283075" cy="64960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0038" y="2357438"/>
            <a:ext cx="4891087" cy="2936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02200" y="428625"/>
            <a:ext cx="3889375" cy="500063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</p:spPr>
        <p:txBody>
          <a:bodyPr lIns="95463" tIns="45964" rIns="95463" bIns="45964"/>
          <a:lstStyle/>
          <a:p>
            <a:pPr marL="347663" indent="-347663">
              <a:spcBef>
                <a:spcPct val="20000"/>
              </a:spcBef>
              <a:buClr>
                <a:srgbClr val="A50021"/>
              </a:buClr>
              <a:defRPr/>
            </a:pPr>
            <a:r>
              <a:rPr lang="en-GB" sz="2400" b="1" kern="0" dirty="0">
                <a:solidFill>
                  <a:srgbClr val="002060"/>
                </a:solidFill>
                <a:latin typeface="+mn-lt"/>
              </a:rPr>
              <a:t>ICRP Publication 105</a:t>
            </a: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2413" y="3644900"/>
            <a:ext cx="1622425" cy="2565400"/>
          </a:xfrm>
          <a:prstGeom prst="rect">
            <a:avLst/>
          </a:prstGeom>
          <a:noFill/>
          <a:ln w="63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3810000" cy="57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85750" y="142875"/>
            <a:ext cx="4410887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s-ES" sz="1600" dirty="0" err="1"/>
              <a:t>Interventional</a:t>
            </a:r>
            <a:r>
              <a:rPr lang="es-ES" sz="1600" dirty="0"/>
              <a:t> </a:t>
            </a:r>
            <a:r>
              <a:rPr lang="es-ES" sz="1600" dirty="0" err="1"/>
              <a:t>Radiology</a:t>
            </a:r>
            <a:r>
              <a:rPr lang="es-ES" sz="1600" dirty="0"/>
              <a:t> </a:t>
            </a:r>
            <a:r>
              <a:rPr lang="es-ES" sz="1600" dirty="0" err="1"/>
              <a:t>lab</a:t>
            </a:r>
            <a:r>
              <a:rPr lang="es-ES" sz="1600" dirty="0"/>
              <a:t> 12Nov 2010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214313"/>
            <a:ext cx="3810000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68313" y="1052513"/>
            <a:ext cx="2462212" cy="4497387"/>
            <a:chOff x="249" y="164"/>
            <a:chExt cx="1551" cy="2833"/>
          </a:xfrm>
        </p:grpSpPr>
        <p:pic>
          <p:nvPicPr>
            <p:cNvPr id="11272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9" y="164"/>
              <a:ext cx="732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22" y="164"/>
              <a:ext cx="67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9" y="1117"/>
              <a:ext cx="55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79" y="1117"/>
              <a:ext cx="564" cy="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6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4" y="2205"/>
              <a:ext cx="582" cy="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7" name="Picture 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79" y="2205"/>
              <a:ext cx="564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7" name="Text Box 9"/>
          <p:cNvSpPr txBox="1">
            <a:spLocks noChangeArrowheads="1"/>
          </p:cNvSpPr>
          <p:nvPr/>
        </p:nvSpPr>
        <p:spPr bwMode="auto">
          <a:xfrm>
            <a:off x="3708400" y="1125538"/>
            <a:ext cx="4968875" cy="1154162"/>
          </a:xfrm>
          <a:prstGeom prst="rect">
            <a:avLst/>
          </a:prstGeom>
          <a:solidFill>
            <a:srgbClr val="FFFF99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300" dirty="0" err="1"/>
              <a:t>Attenuation</a:t>
            </a:r>
            <a:r>
              <a:rPr lang="es-ES" sz="2300" dirty="0"/>
              <a:t> 53% (16 and 24 cm PMMA as </a:t>
            </a:r>
            <a:r>
              <a:rPr lang="es-ES" sz="2300" dirty="0" err="1"/>
              <a:t>phantom</a:t>
            </a:r>
            <a:r>
              <a:rPr lang="es-ES" sz="2300" dirty="0" smtClean="0"/>
              <a:t>). </a:t>
            </a:r>
            <a:r>
              <a:rPr lang="es-ES" sz="2300" dirty="0" err="1" smtClean="0"/>
              <a:t>Gloves</a:t>
            </a:r>
            <a:r>
              <a:rPr lang="es-ES" sz="2300" dirty="0" smtClean="0"/>
              <a:t> 0.03 mm Pb </a:t>
            </a:r>
            <a:r>
              <a:rPr lang="es-ES" sz="2300" dirty="0" err="1" smtClean="0"/>
              <a:t>equivalent</a:t>
            </a:r>
            <a:endParaRPr lang="es-ES" sz="2300" dirty="0"/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3708400" y="2720975"/>
            <a:ext cx="4968875" cy="1154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300" dirty="0" err="1"/>
              <a:t>Attenuation</a:t>
            </a:r>
            <a:r>
              <a:rPr lang="es-ES" sz="2300" dirty="0"/>
              <a:t> 49 – 45 % (16 and 24 cm PMMA as </a:t>
            </a:r>
            <a:r>
              <a:rPr lang="es-ES" sz="2300" dirty="0" err="1"/>
              <a:t>phantom</a:t>
            </a:r>
            <a:r>
              <a:rPr lang="es-ES" sz="2300" dirty="0"/>
              <a:t>, 69 and 93 </a:t>
            </a:r>
            <a:r>
              <a:rPr lang="es-ES" sz="2300" dirty="0" err="1"/>
              <a:t>kV</a:t>
            </a:r>
            <a:r>
              <a:rPr lang="es-ES" sz="2300" dirty="0"/>
              <a:t> and 4.5 mm Al </a:t>
            </a:r>
            <a:r>
              <a:rPr lang="es-ES" sz="2300" dirty="0" err="1"/>
              <a:t>filtration</a:t>
            </a:r>
            <a:r>
              <a:rPr lang="es-ES" sz="2300" dirty="0"/>
              <a:t>).</a:t>
            </a:r>
          </a:p>
        </p:txBody>
      </p:sp>
      <p:sp>
        <p:nvSpPr>
          <p:cNvPr id="11269" name="Text Box 11"/>
          <p:cNvSpPr txBox="1">
            <a:spLocks noChangeArrowheads="1"/>
          </p:cNvSpPr>
          <p:nvPr/>
        </p:nvSpPr>
        <p:spPr bwMode="auto">
          <a:xfrm>
            <a:off x="3708400" y="4470400"/>
            <a:ext cx="4968875" cy="1855788"/>
          </a:xfrm>
          <a:prstGeom prst="rect">
            <a:avLst/>
          </a:prstGeom>
          <a:solidFill>
            <a:srgbClr val="FFFF99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300" dirty="0" err="1"/>
              <a:t>Attenuation</a:t>
            </a:r>
            <a:r>
              <a:rPr lang="es-ES" sz="2300" dirty="0"/>
              <a:t> 18 - 8% (16 and 24 cm PMMA as </a:t>
            </a:r>
            <a:r>
              <a:rPr lang="es-ES" sz="2300" dirty="0" err="1"/>
              <a:t>phantom</a:t>
            </a:r>
            <a:r>
              <a:rPr lang="es-ES" sz="2300" dirty="0"/>
              <a:t>). </a:t>
            </a:r>
            <a:r>
              <a:rPr lang="es-ES" sz="2300" dirty="0" err="1"/>
              <a:t>With</a:t>
            </a:r>
            <a:r>
              <a:rPr lang="es-ES" sz="2300" dirty="0"/>
              <a:t> </a:t>
            </a:r>
            <a:r>
              <a:rPr lang="es-ES" sz="2300" dirty="0" err="1"/>
              <a:t>glove</a:t>
            </a:r>
            <a:r>
              <a:rPr lang="es-ES" sz="2300" dirty="0"/>
              <a:t>, </a:t>
            </a:r>
            <a:r>
              <a:rPr lang="es-ES" sz="2300" dirty="0" err="1"/>
              <a:t>kV</a:t>
            </a:r>
            <a:r>
              <a:rPr lang="es-ES" sz="2300" dirty="0"/>
              <a:t> </a:t>
            </a:r>
            <a:r>
              <a:rPr lang="es-ES" sz="2300" dirty="0" err="1"/>
              <a:t>moves</a:t>
            </a:r>
            <a:r>
              <a:rPr lang="es-ES" sz="2300" dirty="0"/>
              <a:t> </a:t>
            </a:r>
            <a:r>
              <a:rPr lang="es-ES" sz="2300" dirty="0" err="1"/>
              <a:t>to</a:t>
            </a:r>
            <a:r>
              <a:rPr lang="es-ES" sz="2300" dirty="0"/>
              <a:t> 93 and 103 </a:t>
            </a:r>
            <a:r>
              <a:rPr lang="es-ES" sz="2300" dirty="0" err="1"/>
              <a:t>kV</a:t>
            </a:r>
            <a:r>
              <a:rPr lang="es-ES" sz="2300" dirty="0"/>
              <a:t>.</a:t>
            </a:r>
          </a:p>
          <a:p>
            <a:pPr algn="ctr"/>
            <a:r>
              <a:rPr lang="es-ES" sz="2300" dirty="0" err="1"/>
              <a:t>But</a:t>
            </a:r>
            <a:r>
              <a:rPr lang="es-ES" sz="2300" dirty="0"/>
              <a:t>, </a:t>
            </a:r>
            <a:r>
              <a:rPr lang="es-ES" sz="2300" dirty="0" err="1"/>
              <a:t>patient</a:t>
            </a:r>
            <a:r>
              <a:rPr lang="es-ES" sz="2300" dirty="0"/>
              <a:t> </a:t>
            </a:r>
            <a:r>
              <a:rPr lang="es-ES" sz="2300" dirty="0" err="1"/>
              <a:t>dose</a:t>
            </a:r>
            <a:r>
              <a:rPr lang="es-ES" sz="2300" dirty="0"/>
              <a:t> </a:t>
            </a:r>
            <a:r>
              <a:rPr lang="es-ES" sz="2300" dirty="0" err="1"/>
              <a:t>increase</a:t>
            </a:r>
            <a:r>
              <a:rPr lang="es-ES" sz="2300" dirty="0"/>
              <a:t> in a 32 and 27%, </a:t>
            </a:r>
            <a:r>
              <a:rPr lang="es-ES" sz="2300" dirty="0" err="1"/>
              <a:t>respectively</a:t>
            </a:r>
            <a:r>
              <a:rPr lang="es-ES" sz="2300" dirty="0"/>
              <a:t>.</a:t>
            </a:r>
          </a:p>
        </p:txBody>
      </p:sp>
      <p:sp>
        <p:nvSpPr>
          <p:cNvPr id="11270" name="Text Box 12"/>
          <p:cNvSpPr txBox="1">
            <a:spLocks noChangeArrowheads="1"/>
          </p:cNvSpPr>
          <p:nvPr/>
        </p:nvSpPr>
        <p:spPr bwMode="auto">
          <a:xfrm>
            <a:off x="900113" y="260350"/>
            <a:ext cx="1450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/>
              <a:t>Position</a:t>
            </a: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3779838" y="260350"/>
            <a:ext cx="475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/>
              <a:t>Relative values of hand dose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549275"/>
            <a:ext cx="7624762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79475" y="6040438"/>
            <a:ext cx="1608133" cy="369332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dirty="0" smtClean="0"/>
              <a:t>SCUH Madrid</a:t>
            </a:r>
            <a:endParaRPr lang="es-E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879475" y="6040438"/>
            <a:ext cx="1608133" cy="369332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dirty="0" smtClean="0"/>
              <a:t>SCUH Madrid</a:t>
            </a:r>
            <a:endParaRPr lang="es-ES" dirty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7548562" cy="542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Line 5"/>
          <p:cNvSpPr>
            <a:spLocks noChangeShapeType="1"/>
          </p:cNvSpPr>
          <p:nvPr/>
        </p:nvSpPr>
        <p:spPr bwMode="auto">
          <a:xfrm flipV="1">
            <a:off x="1187450" y="1341438"/>
            <a:ext cx="2160588" cy="1008062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179388" y="2492375"/>
            <a:ext cx="1441450" cy="6540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b="1"/>
              <a:t>Radiologist</a:t>
            </a:r>
          </a:p>
          <a:p>
            <a:pPr algn="ctr"/>
            <a:r>
              <a:rPr lang="es-ES" b="1"/>
              <a:t>hand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22A66-1829-4900-BBCD-F2BDE5A8AD45}" type="slidenum">
              <a:rPr lang="es-ES" smtClean="0"/>
              <a:pPr>
                <a:defRPr/>
              </a:pPr>
              <a:t>64</a:t>
            </a:fld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357158" y="571500"/>
            <a:ext cx="8358187" cy="5643563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  <a:t>Vascular interventional room: </a:t>
            </a:r>
            <a:r>
              <a:rPr lang="en-US" sz="4000" dirty="0" err="1" smtClean="0">
                <a:solidFill>
                  <a:schemeClr val="accent3">
                    <a:lumMod val="75000"/>
                  </a:schemeClr>
                </a:solidFill>
              </a:rPr>
              <a:t>biliary</a:t>
            </a:r>
            <a: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  <a:t> drainage</a:t>
            </a:r>
            <a:b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  <a:t>Occupational dose for the interventionist (to the lens) is higher than the reference C-arm dosimeter when the ceiling suspended screen is not used</a:t>
            </a:r>
            <a:b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en-US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FBA4B-F8FD-45D0-8397-01A6559CBED2}" type="slidenum">
              <a:rPr lang="es-ES" smtClean="0"/>
              <a:pPr>
                <a:defRPr/>
              </a:pPr>
              <a:t>65</a:t>
            </a:fld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7800" t="51370" r="836" b="7458"/>
          <a:stretch>
            <a:fillRect/>
          </a:stretch>
        </p:blipFill>
        <p:spPr bwMode="auto">
          <a:xfrm>
            <a:off x="214282" y="2285992"/>
            <a:ext cx="8715436" cy="402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t="51370" r="72226" b="16789"/>
          <a:stretch>
            <a:fillRect/>
          </a:stretch>
        </p:blipFill>
        <p:spPr bwMode="auto">
          <a:xfrm>
            <a:off x="1071537" y="285728"/>
            <a:ext cx="334465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714876" y="571480"/>
            <a:ext cx="4143404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Note, </a:t>
            </a:r>
            <a:r>
              <a:rPr lang="es-ES" sz="2000" b="1" dirty="0" err="1" smtClean="0"/>
              <a:t>interventionist</a:t>
            </a:r>
            <a:r>
              <a:rPr lang="es-ES" sz="2000" b="1" dirty="0" smtClean="0"/>
              <a:t>, 646 </a:t>
            </a:r>
            <a:r>
              <a:rPr lang="es-ES" sz="2000" b="1" dirty="0" err="1" smtClean="0"/>
              <a:t>microSv</a:t>
            </a:r>
            <a:r>
              <a:rPr lang="es-ES" sz="2000" b="1" dirty="0" smtClean="0"/>
              <a:t>, </a:t>
            </a:r>
            <a:r>
              <a:rPr lang="es-ES" sz="2000" b="1" dirty="0" err="1" smtClean="0"/>
              <a:t>but</a:t>
            </a:r>
            <a:r>
              <a:rPr lang="es-ES" sz="2000" b="1" dirty="0" smtClean="0"/>
              <a:t> C-</a:t>
            </a:r>
            <a:r>
              <a:rPr lang="es-ES" sz="2000" b="1" dirty="0" err="1" smtClean="0"/>
              <a:t>arm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dosimeter</a:t>
            </a:r>
            <a:r>
              <a:rPr lang="es-ES" sz="2000" b="1" dirty="0" smtClean="0"/>
              <a:t>, 213 </a:t>
            </a:r>
            <a:r>
              <a:rPr lang="es-ES" sz="2000" b="1" dirty="0" err="1" smtClean="0"/>
              <a:t>microSv</a:t>
            </a:r>
            <a:endParaRPr lang="es-ES" sz="2000" b="1" dirty="0" smtClean="0"/>
          </a:p>
          <a:p>
            <a:pPr algn="ctr"/>
            <a:r>
              <a:rPr lang="es-ES" sz="2000" b="1" dirty="0" smtClean="0"/>
              <a:t>(</a:t>
            </a:r>
            <a:r>
              <a:rPr lang="es-ES" sz="2000" b="1" dirty="0" err="1" smtClean="0"/>
              <a:t>biliary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drainage</a:t>
            </a:r>
            <a:r>
              <a:rPr lang="es-ES" sz="2000" b="1" dirty="0" smtClean="0"/>
              <a:t>)</a:t>
            </a:r>
            <a:endParaRPr lang="es-ES" sz="20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FBA4B-F8FD-45D0-8397-01A6559CBED2}" type="slidenum">
              <a:rPr lang="es-ES" smtClean="0"/>
              <a:pPr>
                <a:defRPr/>
              </a:pPr>
              <a:t>66</a:t>
            </a:fld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975" y="128588"/>
            <a:ext cx="7256463" cy="659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5643570" y="571480"/>
            <a:ext cx="3071834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err="1" smtClean="0"/>
              <a:t>Example</a:t>
            </a:r>
            <a:r>
              <a:rPr lang="es-ES" sz="2000" b="1" dirty="0" smtClean="0"/>
              <a:t> of </a:t>
            </a:r>
            <a:r>
              <a:rPr lang="es-ES" sz="2000" b="1" dirty="0" err="1" smtClean="0"/>
              <a:t>staff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report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for</a:t>
            </a:r>
            <a:r>
              <a:rPr lang="es-ES" sz="2000" b="1" dirty="0" smtClean="0"/>
              <a:t> single </a:t>
            </a:r>
            <a:r>
              <a:rPr lang="es-ES" sz="2000" b="1" dirty="0" err="1" smtClean="0"/>
              <a:t>procedure</a:t>
            </a:r>
            <a:endParaRPr lang="es-ES" sz="2000" b="1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Marcador de contenido"/>
          <p:cNvSpPr>
            <a:spLocks noGrp="1"/>
          </p:cNvSpPr>
          <p:nvPr>
            <p:ph idx="1"/>
          </p:nvPr>
        </p:nvSpPr>
        <p:spPr>
          <a:xfrm>
            <a:off x="357188" y="1071546"/>
            <a:ext cx="8429625" cy="5143517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err="1" smtClean="0">
                <a:solidFill>
                  <a:schemeClr val="bg1">
                    <a:lumMod val="50000"/>
                  </a:schemeClr>
                </a:solidFill>
              </a:rPr>
              <a:t>Introduction</a:t>
            </a: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 and global </a:t>
            </a:r>
            <a:r>
              <a:rPr lang="es-ES" sz="3200" dirty="0" err="1" smtClean="0">
                <a:solidFill>
                  <a:schemeClr val="bg1">
                    <a:lumMod val="50000"/>
                  </a:schemeClr>
                </a:solidFill>
              </a:rPr>
              <a:t>view</a:t>
            </a: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s-ES" sz="3200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sz="3200" dirty="0" err="1" smtClean="0">
                <a:solidFill>
                  <a:schemeClr val="bg1">
                    <a:lumMod val="50000"/>
                  </a:schemeClr>
                </a:solidFill>
              </a:rPr>
              <a:t>omplexity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 of the modern interventional x-ray systems.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Patient and staff protection.</a:t>
            </a:r>
          </a:p>
          <a:p>
            <a:pPr marL="804863" lvl="1" indent="-457200">
              <a:buClr>
                <a:schemeClr val="tx1"/>
              </a:buClr>
              <a:buNone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	- DRLs and occupational dose limits.</a:t>
            </a:r>
          </a:p>
          <a:p>
            <a:pPr marL="45720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en-US" sz="3200" b="1" dirty="0" smtClean="0"/>
              <a:t>Radiation protection as part of the quality assurance </a:t>
            </a:r>
            <a:r>
              <a:rPr lang="en-US" sz="3200" b="1" dirty="0" err="1" smtClean="0"/>
              <a:t>programme</a:t>
            </a:r>
            <a:r>
              <a:rPr lang="en-US" sz="3200" b="1" dirty="0" smtClean="0"/>
              <a:t>.</a:t>
            </a:r>
          </a:p>
          <a:p>
            <a:pPr marL="1281113" lvl="3" indent="-457200">
              <a:buClr>
                <a:schemeClr val="tx1"/>
              </a:buClr>
              <a:buNone/>
            </a:pPr>
            <a:endParaRPr lang="en-US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z="3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B90F6-8734-440D-BECC-7C691F6AA538}" type="slidenum">
              <a:rPr lang="en-GB" smtClean="0"/>
              <a:pPr>
                <a:defRPr/>
              </a:pPr>
              <a:t>67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5715008" y="214313"/>
            <a:ext cx="271461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3200" b="1" dirty="0" smtClean="0"/>
              <a:t>Content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2 Marcador de contenido"/>
          <p:cNvSpPr>
            <a:spLocks noGrp="1"/>
          </p:cNvSpPr>
          <p:nvPr>
            <p:ph idx="1"/>
          </p:nvPr>
        </p:nvSpPr>
        <p:spPr>
          <a:xfrm>
            <a:off x="357188" y="928688"/>
            <a:ext cx="8429625" cy="5286375"/>
          </a:xfrm>
        </p:spPr>
        <p:txBody>
          <a:bodyPr/>
          <a:lstStyle/>
          <a:p>
            <a:r>
              <a:rPr lang="en-GB" sz="2600" smtClean="0"/>
              <a:t>Need to have </a:t>
            </a:r>
            <a:r>
              <a:rPr lang="en-GB" sz="2600" b="1" smtClean="0"/>
              <a:t>automatic alerts </a:t>
            </a:r>
            <a:r>
              <a:rPr lang="en-GB" sz="2600" smtClean="0"/>
              <a:t>when these cases arrive and to be ready to cooperate with the </a:t>
            </a:r>
            <a:r>
              <a:rPr lang="en-GB" sz="2600" b="1" smtClean="0"/>
              <a:t>follow-up</a:t>
            </a:r>
            <a:r>
              <a:rPr lang="en-GB" sz="2600" smtClean="0"/>
              <a:t> (IAEA is helping with SAFRAD system). </a:t>
            </a:r>
          </a:p>
          <a:p>
            <a:r>
              <a:rPr lang="en-GB" sz="2600" b="1" smtClean="0"/>
              <a:t>Lack of regular personal monitoring </a:t>
            </a:r>
            <a:r>
              <a:rPr lang="en-GB" sz="2600" smtClean="0"/>
              <a:t>in many medical specialties.</a:t>
            </a:r>
          </a:p>
          <a:p>
            <a:r>
              <a:rPr lang="en-GB" sz="2600" smtClean="0"/>
              <a:t>Systems to </a:t>
            </a:r>
            <a:r>
              <a:rPr lang="en-GB" sz="2600" b="1" smtClean="0"/>
              <a:t>measure the scatter dose near the patient </a:t>
            </a:r>
            <a:r>
              <a:rPr lang="en-GB" sz="2600" smtClean="0"/>
              <a:t>during interventional procedures (possibility to estimate occupational doses if personal dosimeters are not used).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BB545-8910-4D72-8584-CF4F7AB92A61}" type="slidenum">
              <a:rPr lang="en-GB" smtClean="0"/>
              <a:pPr>
                <a:defRPr/>
              </a:pPr>
              <a:t>68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785813" y="214313"/>
            <a:ext cx="7643812" cy="584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/>
              <a:t>Potential of high radiation doses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2 Marcador de contenido"/>
          <p:cNvSpPr>
            <a:spLocks noGrp="1"/>
          </p:cNvSpPr>
          <p:nvPr>
            <p:ph idx="1"/>
          </p:nvPr>
        </p:nvSpPr>
        <p:spPr>
          <a:xfrm>
            <a:off x="357188" y="1000125"/>
            <a:ext cx="8429625" cy="5214938"/>
          </a:xfrm>
        </p:spPr>
        <p:txBody>
          <a:bodyPr/>
          <a:lstStyle/>
          <a:p>
            <a:r>
              <a:rPr lang="es-ES" b="1" dirty="0" err="1" smtClean="0"/>
              <a:t>Automatic</a:t>
            </a:r>
            <a:r>
              <a:rPr lang="es-ES" b="1" dirty="0" smtClean="0"/>
              <a:t> </a:t>
            </a:r>
            <a:r>
              <a:rPr lang="es-ES" b="1" dirty="0" err="1" smtClean="0"/>
              <a:t>patient</a:t>
            </a:r>
            <a:r>
              <a:rPr lang="es-ES" b="1" dirty="0" smtClean="0"/>
              <a:t> </a:t>
            </a:r>
            <a:r>
              <a:rPr lang="es-ES" b="1" dirty="0" err="1" smtClean="0"/>
              <a:t>dose</a:t>
            </a:r>
            <a:r>
              <a:rPr lang="es-ES" b="1" dirty="0" smtClean="0"/>
              <a:t> </a:t>
            </a:r>
            <a:r>
              <a:rPr lang="es-ES" b="1" dirty="0" err="1" smtClean="0"/>
              <a:t>management</a:t>
            </a:r>
            <a:r>
              <a:rPr lang="es-ES" b="1" dirty="0" smtClean="0"/>
              <a:t>: </a:t>
            </a:r>
            <a:r>
              <a:rPr lang="es-ES" b="1" dirty="0" err="1" smtClean="0"/>
              <a:t>registration</a:t>
            </a:r>
            <a:r>
              <a:rPr lang="es-ES" b="1" dirty="0" smtClean="0"/>
              <a:t> and </a:t>
            </a:r>
            <a:r>
              <a:rPr lang="es-ES" b="1" dirty="0" err="1" smtClean="0"/>
              <a:t>analysis</a:t>
            </a:r>
            <a:r>
              <a:rPr lang="es-ES" b="1" dirty="0" smtClean="0"/>
              <a:t>.</a:t>
            </a:r>
          </a:p>
          <a:p>
            <a:r>
              <a:rPr lang="es-ES" b="1" dirty="0" err="1" smtClean="0"/>
              <a:t>Detection</a:t>
            </a:r>
            <a:r>
              <a:rPr lang="es-ES" b="1" dirty="0" smtClean="0"/>
              <a:t> of </a:t>
            </a:r>
            <a:r>
              <a:rPr lang="es-ES" b="1" dirty="0" err="1" smtClean="0"/>
              <a:t>high</a:t>
            </a:r>
            <a:r>
              <a:rPr lang="es-ES" b="1" dirty="0" smtClean="0"/>
              <a:t> </a:t>
            </a:r>
            <a:r>
              <a:rPr lang="es-ES" b="1" dirty="0" err="1" smtClean="0"/>
              <a:t>dose</a:t>
            </a:r>
            <a:r>
              <a:rPr lang="es-ES" b="1" dirty="0" smtClean="0"/>
              <a:t> </a:t>
            </a:r>
            <a:r>
              <a:rPr lang="es-ES" b="1" dirty="0" err="1" smtClean="0"/>
              <a:t>procedures</a:t>
            </a:r>
            <a:r>
              <a:rPr lang="es-ES" b="1" dirty="0" smtClean="0"/>
              <a:t> and </a:t>
            </a:r>
            <a:r>
              <a:rPr lang="es-ES" b="1" dirty="0" err="1" smtClean="0"/>
              <a:t>follow</a:t>
            </a:r>
            <a:r>
              <a:rPr lang="es-ES" b="1" dirty="0" smtClean="0"/>
              <a:t>-up.</a:t>
            </a:r>
          </a:p>
          <a:p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coming</a:t>
            </a:r>
            <a:r>
              <a:rPr lang="es-ES" b="1" dirty="0" smtClean="0"/>
              <a:t> </a:t>
            </a:r>
            <a:r>
              <a:rPr lang="es-ES" b="1" dirty="0" err="1" smtClean="0"/>
              <a:t>European</a:t>
            </a:r>
            <a:r>
              <a:rPr lang="es-ES" b="1" dirty="0" smtClean="0"/>
              <a:t> </a:t>
            </a:r>
            <a:r>
              <a:rPr lang="es-ES" b="1" dirty="0" err="1" smtClean="0"/>
              <a:t>Directive</a:t>
            </a:r>
            <a:r>
              <a:rPr lang="es-ES" b="1" dirty="0" smtClean="0"/>
              <a:t> </a:t>
            </a:r>
            <a:r>
              <a:rPr lang="es-ES" b="1" dirty="0" err="1" smtClean="0"/>
              <a:t>will</a:t>
            </a:r>
            <a:r>
              <a:rPr lang="es-ES" b="1" dirty="0" smtClean="0"/>
              <a:t> </a:t>
            </a:r>
            <a:r>
              <a:rPr lang="es-ES" b="1" dirty="0" err="1" smtClean="0"/>
              <a:t>require</a:t>
            </a:r>
            <a:r>
              <a:rPr lang="es-ES" b="1" dirty="0" smtClean="0"/>
              <a:t> </a:t>
            </a:r>
            <a:r>
              <a:rPr lang="es-ES" b="1" dirty="0" err="1" smtClean="0"/>
              <a:t>to</a:t>
            </a:r>
            <a:r>
              <a:rPr lang="es-ES" b="1" dirty="0" smtClean="0"/>
              <a:t> </a:t>
            </a:r>
            <a:r>
              <a:rPr lang="es-ES" b="1" dirty="0" err="1" smtClean="0"/>
              <a:t>manage</a:t>
            </a:r>
            <a:r>
              <a:rPr lang="es-ES" b="1" dirty="0" smtClean="0"/>
              <a:t> </a:t>
            </a:r>
            <a:r>
              <a:rPr lang="es-ES" b="1" dirty="0" err="1" smtClean="0"/>
              <a:t>these</a:t>
            </a:r>
            <a:r>
              <a:rPr lang="es-ES" b="1" dirty="0" smtClean="0"/>
              <a:t> </a:t>
            </a:r>
            <a:r>
              <a:rPr lang="es-ES" b="1" dirty="0" err="1" smtClean="0"/>
              <a:t>values</a:t>
            </a:r>
            <a:r>
              <a:rPr lang="es-ES" b="1" dirty="0" smtClean="0"/>
              <a:t> </a:t>
            </a:r>
            <a:r>
              <a:rPr lang="es-ES" b="1" dirty="0" err="1" smtClean="0"/>
              <a:t>for</a:t>
            </a:r>
            <a:r>
              <a:rPr lang="es-ES" b="1" dirty="0" smtClean="0"/>
              <a:t> </a:t>
            </a:r>
            <a:r>
              <a:rPr lang="es-ES" b="1" dirty="0" err="1" smtClean="0"/>
              <a:t>all</a:t>
            </a:r>
            <a:r>
              <a:rPr lang="es-ES" b="1" dirty="0" smtClean="0"/>
              <a:t> </a:t>
            </a:r>
            <a:r>
              <a:rPr lang="es-ES" b="1" dirty="0" err="1" smtClean="0"/>
              <a:t>the</a:t>
            </a:r>
            <a:r>
              <a:rPr lang="es-ES" b="1" dirty="0" smtClean="0"/>
              <a:t> IR </a:t>
            </a:r>
            <a:r>
              <a:rPr lang="es-ES" b="1" dirty="0" err="1" smtClean="0"/>
              <a:t>procedures</a:t>
            </a:r>
            <a:r>
              <a:rPr lang="es-ES" b="1" dirty="0" smtClean="0"/>
              <a:t>.</a:t>
            </a:r>
          </a:p>
          <a:p>
            <a:r>
              <a:rPr lang="es-ES" b="1" dirty="0" err="1" smtClean="0"/>
              <a:t>Review</a:t>
            </a:r>
            <a:r>
              <a:rPr lang="es-ES" b="1" dirty="0" smtClean="0"/>
              <a:t> of </a:t>
            </a:r>
            <a:r>
              <a:rPr lang="es-ES" b="1" dirty="0" err="1" smtClean="0"/>
              <a:t>DRLs</a:t>
            </a:r>
            <a:r>
              <a:rPr lang="es-ES" b="1" dirty="0" smtClean="0"/>
              <a:t> and </a:t>
            </a:r>
            <a:r>
              <a:rPr lang="es-ES" b="1" dirty="0" err="1" smtClean="0"/>
              <a:t>optimization</a:t>
            </a:r>
            <a:r>
              <a:rPr lang="es-ES" b="1" dirty="0" smtClean="0"/>
              <a:t> </a:t>
            </a:r>
            <a:r>
              <a:rPr lang="es-ES" b="1" dirty="0" err="1" smtClean="0"/>
              <a:t>strategies</a:t>
            </a:r>
            <a:r>
              <a:rPr lang="es-ES" b="1" dirty="0" smtClean="0"/>
              <a:t> (</a:t>
            </a:r>
            <a:r>
              <a:rPr lang="es-ES" b="1" dirty="0" err="1" smtClean="0"/>
              <a:t>with</a:t>
            </a:r>
            <a:r>
              <a:rPr lang="es-ES" b="1" dirty="0" smtClean="0"/>
              <a:t> </a:t>
            </a:r>
            <a:r>
              <a:rPr lang="es-ES" b="1" dirty="0" err="1" smtClean="0"/>
              <a:t>clinicians</a:t>
            </a:r>
            <a:r>
              <a:rPr lang="es-ES" b="1" dirty="0" smtClean="0"/>
              <a:t>).</a:t>
            </a:r>
          </a:p>
          <a:p>
            <a:r>
              <a:rPr lang="es-ES" b="1" dirty="0" smtClean="0"/>
              <a:t>RP training (</a:t>
            </a:r>
            <a:r>
              <a:rPr lang="es-ES" b="1" dirty="0" err="1" smtClean="0"/>
              <a:t>initial</a:t>
            </a:r>
            <a:r>
              <a:rPr lang="es-ES" b="1" dirty="0" smtClean="0"/>
              <a:t> and regular </a:t>
            </a:r>
            <a:r>
              <a:rPr lang="es-ES" b="1" dirty="0" err="1" smtClean="0"/>
              <a:t>updating</a:t>
            </a:r>
            <a:r>
              <a:rPr lang="es-ES" b="1" dirty="0" smtClean="0"/>
              <a:t>).</a:t>
            </a:r>
          </a:p>
          <a:p>
            <a:pPr>
              <a:buFont typeface="Wingdings 2" pitchFamily="18" charset="2"/>
              <a:buNone/>
            </a:pPr>
            <a:endParaRPr lang="es-ES" b="1" dirty="0" smtClean="0"/>
          </a:p>
          <a:p>
            <a:endParaRPr lang="en-GB" b="1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2768E-8790-4975-A266-EEE3905CC624}" type="slidenum">
              <a:rPr lang="en-GB" smtClean="0"/>
              <a:pPr>
                <a:defRPr/>
              </a:pPr>
              <a:t>69</a:t>
            </a:fld>
            <a:endParaRPr lang="en-GB"/>
          </a:p>
        </p:txBody>
      </p:sp>
      <p:sp>
        <p:nvSpPr>
          <p:cNvPr id="5" name="4 CuadroTexto"/>
          <p:cNvSpPr txBox="1"/>
          <p:nvPr/>
        </p:nvSpPr>
        <p:spPr>
          <a:xfrm>
            <a:off x="857250" y="214313"/>
            <a:ext cx="7572375" cy="584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3200" b="1" dirty="0" err="1"/>
              <a:t>Challenges</a:t>
            </a:r>
            <a:r>
              <a:rPr lang="es-ES" sz="3200" b="1" dirty="0"/>
              <a:t> </a:t>
            </a:r>
            <a:r>
              <a:rPr lang="es-ES" sz="3200" b="1" dirty="0" err="1"/>
              <a:t>for</a:t>
            </a:r>
            <a:r>
              <a:rPr lang="es-ES" sz="3200" b="1" dirty="0"/>
              <a:t> </a:t>
            </a:r>
            <a:r>
              <a:rPr lang="es-ES" sz="3200" b="1" dirty="0" err="1"/>
              <a:t>the</a:t>
            </a:r>
            <a:r>
              <a:rPr lang="es-ES" sz="3200" b="1" dirty="0"/>
              <a:t> QA </a:t>
            </a:r>
            <a:r>
              <a:rPr lang="es-ES" sz="3200" b="1" dirty="0" err="1"/>
              <a:t>programs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Título"/>
          <p:cNvSpPr>
            <a:spLocks noGrp="1"/>
          </p:cNvSpPr>
          <p:nvPr>
            <p:ph type="title"/>
          </p:nvPr>
        </p:nvSpPr>
        <p:spPr>
          <a:xfrm>
            <a:off x="685800" y="428625"/>
            <a:ext cx="7743825" cy="785813"/>
          </a:xfrm>
        </p:spPr>
        <p:txBody>
          <a:bodyPr/>
          <a:lstStyle/>
          <a:p>
            <a:pPr>
              <a:defRPr/>
            </a:pPr>
            <a:r>
              <a:rPr lang="es-ES" sz="4000" dirty="0" smtClean="0">
                <a:solidFill>
                  <a:schemeClr val="accent3">
                    <a:lumMod val="75000"/>
                  </a:schemeClr>
                </a:solidFill>
              </a:rPr>
              <a:t>ICRP-105; RP in Medicine 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357188" y="1643063"/>
            <a:ext cx="8501062" cy="4452937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2060"/>
                </a:solidFill>
                <a:latin typeface="+mj-lt"/>
              </a:rPr>
              <a:t>During </a:t>
            </a:r>
            <a:r>
              <a:rPr lang="en-US" sz="3600" dirty="0" err="1" smtClean="0">
                <a:solidFill>
                  <a:srgbClr val="002060"/>
                </a:solidFill>
                <a:latin typeface="+mj-lt"/>
              </a:rPr>
              <a:t>optimisation</a:t>
            </a:r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, the choice of protection option directly alters the level of exposure of the patient, the staff, and sometimes the public</a:t>
            </a:r>
            <a:r>
              <a:rPr lang="en-US" sz="3600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pPr lvl="1">
              <a:buFont typeface="Verdana" pitchFamily="34" charset="0"/>
              <a:buNone/>
              <a:defRPr/>
            </a:pPr>
            <a:r>
              <a:rPr lang="en-US" sz="3200" dirty="0" smtClean="0">
                <a:solidFill>
                  <a:srgbClr val="002060"/>
                </a:solidFill>
                <a:latin typeface="+mj-lt"/>
              </a:rPr>
              <a:t> </a:t>
            </a:r>
          </a:p>
          <a:p>
            <a:pPr lvl="1">
              <a:defRPr/>
            </a:pPr>
            <a:endParaRPr lang="en-US" sz="3200" dirty="0" smtClean="0">
              <a:solidFill>
                <a:srgbClr val="002060"/>
              </a:solidFill>
              <a:latin typeface="+mj-lt"/>
            </a:endParaRPr>
          </a:p>
          <a:p>
            <a:pPr lvl="1">
              <a:defRPr/>
            </a:pPr>
            <a:endParaRPr lang="es-ES" sz="3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88366-19C4-4CDA-BCB8-5A6B26D8D02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C4BF6-11C3-487A-9345-A7518247743C}" type="slidenum">
              <a:rPr lang="en-GB" smtClean="0"/>
              <a:pPr>
                <a:defRPr/>
              </a:pPr>
              <a:t>70</a:t>
            </a:fld>
            <a:endParaRPr lang="en-GB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285750"/>
            <a:ext cx="84867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428625" y="5505450"/>
            <a:ext cx="8286750" cy="831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2400" b="1" dirty="0"/>
              <a:t>SAFRAD (</a:t>
            </a:r>
            <a:r>
              <a:rPr lang="en-US" sz="2400" b="1" dirty="0" err="1"/>
              <a:t>SAFety</a:t>
            </a:r>
            <a:r>
              <a:rPr lang="en-US" sz="2400" b="1" dirty="0"/>
              <a:t> in </a:t>
            </a:r>
            <a:r>
              <a:rPr lang="en-US" sz="2400" b="1" dirty="0" err="1"/>
              <a:t>RADiological</a:t>
            </a:r>
            <a:r>
              <a:rPr lang="en-US" sz="2400" b="1" dirty="0"/>
              <a:t> procedures) </a:t>
            </a:r>
          </a:p>
          <a:p>
            <a:pPr algn="ctr">
              <a:defRPr/>
            </a:pPr>
            <a:r>
              <a:rPr lang="en-US" sz="2400" b="1" dirty="0"/>
              <a:t>is a voluntary reporting system</a:t>
            </a:r>
            <a:endParaRPr lang="es-ES" sz="2400" b="1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2 Marcador de contenido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504238" cy="1901825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The operator writes an appropriate note in the patient’s medical record if any of these values are exceeded, signifying that a significant radiation dose has been administered. </a:t>
            </a:r>
            <a:endParaRPr lang="en-GB" sz="2400" dirty="0" smtClean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429652" y="6072206"/>
            <a:ext cx="347638" cy="365125"/>
          </a:xfrm>
        </p:spPr>
        <p:txBody>
          <a:bodyPr/>
          <a:lstStyle/>
          <a:p>
            <a:pPr>
              <a:defRPr/>
            </a:pPr>
            <a:fld id="{099D06F9-4662-408C-A8CE-428118D57099}" type="slidenum">
              <a:rPr lang="en-GB" smtClean="0"/>
              <a:pPr>
                <a:defRPr/>
              </a:pPr>
              <a:t>71</a:t>
            </a:fld>
            <a:endParaRPr lang="en-GB" dirty="0"/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85992"/>
            <a:ext cx="60150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314606"/>
            <a:ext cx="3571900" cy="99656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572140"/>
            <a:ext cx="2112711" cy="64294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5500702"/>
            <a:ext cx="2214578" cy="79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2 Título"/>
          <p:cNvSpPr>
            <a:spLocks noGrp="1"/>
          </p:cNvSpPr>
          <p:nvPr>
            <p:ph type="ctrTitle"/>
          </p:nvPr>
        </p:nvSpPr>
        <p:spPr>
          <a:xfrm>
            <a:off x="722376" y="500042"/>
            <a:ext cx="7772400" cy="2643206"/>
          </a:xfrm>
        </p:spPr>
        <p:txBody>
          <a:bodyPr>
            <a:normAutofit fontScale="90000"/>
          </a:bodyPr>
          <a:lstStyle/>
          <a:p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We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need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to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know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the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patient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skin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dose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distribution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… and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industry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is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working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on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3">
                    <a:lumMod val="75000"/>
                  </a:schemeClr>
                </a:solidFill>
              </a:rPr>
              <a:t>it</a:t>
            </a:r>
            <a:endParaRPr lang="es-ES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820" name="1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0B6B9E-A86C-4BD2-B05D-BC01DF9736D5}" type="slidenum">
              <a:rPr lang="en-GB" smtClean="0"/>
              <a:pPr/>
              <a:t>72</a:t>
            </a:fld>
            <a:endParaRPr lang="en-GB" smtClean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928688"/>
            <a:ext cx="8482012" cy="470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42910" y="5857892"/>
            <a:ext cx="757242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err="1" smtClean="0"/>
              <a:t>Skin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distribution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from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patient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report</a:t>
            </a:r>
            <a:endParaRPr lang="es-ES" sz="20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57166"/>
            <a:ext cx="2646325" cy="121444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5288" y="304800"/>
            <a:ext cx="2928937" cy="64087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970462" y="260350"/>
            <a:ext cx="3984624" cy="3179763"/>
            <a:chOff x="2971" y="255"/>
            <a:chExt cx="2510" cy="2003"/>
          </a:xfrm>
        </p:grpSpPr>
        <p:sp>
          <p:nvSpPr>
            <p:cNvPr id="4106" name="Line 7"/>
            <p:cNvSpPr>
              <a:spLocks noChangeShapeType="1"/>
            </p:cNvSpPr>
            <p:nvPr/>
          </p:nvSpPr>
          <p:spPr bwMode="auto">
            <a:xfrm flipV="1">
              <a:off x="2971" y="1253"/>
              <a:ext cx="2449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/>
            </a:p>
          </p:txBody>
        </p:sp>
        <p:sp>
          <p:nvSpPr>
            <p:cNvPr id="4107" name="Line 8"/>
            <p:cNvSpPr>
              <a:spLocks noChangeShapeType="1"/>
            </p:cNvSpPr>
            <p:nvPr/>
          </p:nvSpPr>
          <p:spPr bwMode="auto">
            <a:xfrm>
              <a:off x="4132" y="255"/>
              <a:ext cx="0" cy="2003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/>
            </a:p>
          </p:txBody>
        </p:sp>
        <p:sp>
          <p:nvSpPr>
            <p:cNvPr id="35850" name="Text Box 10"/>
            <p:cNvSpPr txBox="1">
              <a:spLocks noChangeArrowheads="1"/>
            </p:cNvSpPr>
            <p:nvPr/>
          </p:nvSpPr>
          <p:spPr bwMode="auto">
            <a:xfrm>
              <a:off x="4669" y="481"/>
              <a:ext cx="812" cy="2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sz="2000" b="1" dirty="0" smtClean="0"/>
                <a:t>13.0 </a:t>
              </a:r>
              <a:r>
                <a:rPr lang="es-ES_tradnl" sz="2000" b="1" dirty="0"/>
                <a:t>Gy</a:t>
              </a:r>
              <a:endParaRPr lang="es-ES" sz="2000" b="1" dirty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263" y="1428750"/>
            <a:ext cx="1392237" cy="862013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4" name="13 Flecha arriba"/>
          <p:cNvSpPr/>
          <p:nvPr/>
        </p:nvSpPr>
        <p:spPr>
          <a:xfrm rot="2339845">
            <a:off x="7610475" y="1082675"/>
            <a:ext cx="266700" cy="7572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4102" name="Picture 2" descr="DSC026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4572000"/>
            <a:ext cx="26685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Flecha izquierda"/>
          <p:cNvSpPr/>
          <p:nvPr/>
        </p:nvSpPr>
        <p:spPr>
          <a:xfrm rot="19630404">
            <a:off x="2500313" y="3314700"/>
            <a:ext cx="5033962" cy="4302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410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214313"/>
            <a:ext cx="54578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CuadroTexto"/>
          <p:cNvSpPr txBox="1"/>
          <p:nvPr/>
        </p:nvSpPr>
        <p:spPr>
          <a:xfrm>
            <a:off x="3357554" y="5572140"/>
            <a:ext cx="22860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err="1" smtClean="0"/>
              <a:t>From</a:t>
            </a:r>
            <a:r>
              <a:rPr lang="es-ES_tradnl" b="1" dirty="0" smtClean="0"/>
              <a:t>: CVIR 2012; E. Vano et al.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7772400" cy="1571636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</a:rPr>
              <a:t>DOLIR</a:t>
            </a:r>
            <a:r>
              <a:rPr lang="es-E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(</a:t>
            </a:r>
            <a:r>
              <a:rPr lang="es-ES" sz="4600" dirty="0" err="1" smtClean="0">
                <a:solidFill>
                  <a:schemeClr val="accent3">
                    <a:lumMod val="75000"/>
                  </a:schemeClr>
                </a:solidFill>
              </a:rPr>
              <a:t>D</a:t>
            </a:r>
            <a:r>
              <a:rPr lang="es-ES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ose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600" dirty="0" err="1" smtClean="0">
                <a:solidFill>
                  <a:schemeClr val="accent3">
                    <a:lumMod val="75000"/>
                  </a:schemeClr>
                </a:solidFill>
              </a:rPr>
              <a:t>O</a:t>
            </a:r>
            <a:r>
              <a:rPr lang="es-ES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600" dirty="0" smtClean="0">
                <a:solidFill>
                  <a:schemeClr val="accent3">
                    <a:lumMod val="75000"/>
                  </a:schemeClr>
                </a:solidFill>
              </a:rPr>
              <a:t>L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ine </a:t>
            </a:r>
            <a:r>
              <a:rPr lang="es-ES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600" dirty="0" err="1" smtClean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s-ES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nterventional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600" dirty="0" err="1" smtClean="0">
                <a:solidFill>
                  <a:schemeClr val="accent3">
                    <a:lumMod val="75000"/>
                  </a:schemeClr>
                </a:solidFill>
              </a:rPr>
              <a:t>R</a:t>
            </a:r>
            <a:r>
              <a:rPr lang="es-ES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adiology</a:t>
            </a:r>
            <a:r>
              <a:rPr lang="es-E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)</a:t>
            </a:r>
            <a:endParaRPr lang="es-E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857760"/>
            <a:ext cx="304165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857760"/>
            <a:ext cx="1357313" cy="1470025"/>
          </a:xfrm>
          <a:prstGeom prst="rect">
            <a:avLst/>
          </a:prstGeom>
          <a:noFill/>
          <a:ln w="6350" algn="ctr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714348" y="3929066"/>
            <a:ext cx="786325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 smtClean="0"/>
              <a:t>Complutense </a:t>
            </a:r>
            <a:r>
              <a:rPr lang="es-ES" b="1" dirty="0" err="1" smtClean="0"/>
              <a:t>University</a:t>
            </a:r>
            <a:r>
              <a:rPr lang="es-ES" b="1" dirty="0" smtClean="0"/>
              <a:t> and San Carlos Hospital in Madrid</a:t>
            </a:r>
            <a:endParaRPr lang="es-ES" b="1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8643937" cy="656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429000" y="2741613"/>
            <a:ext cx="5214938" cy="8302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lvl="1" algn="ctr">
              <a:defRPr/>
            </a:pPr>
            <a:r>
              <a:rPr lang="es-ES" sz="2400" b="1" dirty="0" err="1"/>
              <a:t>Direct</a:t>
            </a:r>
            <a:r>
              <a:rPr lang="es-ES" sz="2400" b="1" dirty="0"/>
              <a:t> </a:t>
            </a:r>
            <a:r>
              <a:rPr lang="es-ES" sz="2400" b="1" dirty="0" err="1"/>
              <a:t>information</a:t>
            </a:r>
            <a:r>
              <a:rPr lang="es-ES" sz="2400" b="1" dirty="0"/>
              <a:t>  </a:t>
            </a:r>
            <a:r>
              <a:rPr lang="es-ES" sz="2400" b="1" dirty="0" err="1"/>
              <a:t>on</a:t>
            </a:r>
            <a:r>
              <a:rPr lang="es-ES" sz="2400" b="1" dirty="0"/>
              <a:t> DAP </a:t>
            </a:r>
            <a:r>
              <a:rPr lang="es-ES" sz="2400" b="1" dirty="0" err="1"/>
              <a:t>for</a:t>
            </a:r>
            <a:r>
              <a:rPr lang="es-ES" sz="2400" b="1" dirty="0"/>
              <a:t> </a:t>
            </a:r>
            <a:r>
              <a:rPr lang="es-ES" sz="2400" b="1" dirty="0" err="1"/>
              <a:t>fluoro</a:t>
            </a:r>
            <a:r>
              <a:rPr lang="es-ES" sz="2400" b="1" dirty="0"/>
              <a:t> and cine</a:t>
            </a:r>
            <a:endParaRPr lang="es-ES" sz="2800" b="1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165100"/>
            <a:ext cx="8786812" cy="65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357313" y="3357563"/>
            <a:ext cx="6929437" cy="15700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lvl="1" algn="ctr">
              <a:defRPr/>
            </a:pPr>
            <a:r>
              <a:rPr lang="es-ES" sz="2400" b="1" dirty="0"/>
              <a:t>Note, </a:t>
            </a:r>
            <a:r>
              <a:rPr lang="es-ES" sz="2400" b="1" dirty="0" err="1"/>
              <a:t>two</a:t>
            </a:r>
            <a:r>
              <a:rPr lang="es-ES" sz="2400" b="1" dirty="0"/>
              <a:t> </a:t>
            </a:r>
            <a:r>
              <a:rPr lang="es-ES" sz="2400" b="1" dirty="0" err="1"/>
              <a:t>consecutive</a:t>
            </a:r>
            <a:r>
              <a:rPr lang="es-ES" sz="2400" b="1" dirty="0"/>
              <a:t> </a:t>
            </a:r>
            <a:r>
              <a:rPr lang="es-ES" sz="2400" b="1" dirty="0" err="1"/>
              <a:t>skin</a:t>
            </a:r>
            <a:r>
              <a:rPr lang="es-ES" sz="2400" b="1" dirty="0"/>
              <a:t> </a:t>
            </a:r>
            <a:r>
              <a:rPr lang="es-ES" sz="2400" b="1" dirty="0" err="1"/>
              <a:t>areas</a:t>
            </a:r>
            <a:r>
              <a:rPr lang="es-ES" sz="2400" b="1" dirty="0"/>
              <a:t> (</a:t>
            </a:r>
            <a:r>
              <a:rPr lang="es-ES" sz="2400" b="1" dirty="0" err="1"/>
              <a:t>with</a:t>
            </a:r>
            <a:r>
              <a:rPr lang="es-ES" sz="2400" b="1" dirty="0"/>
              <a:t> </a:t>
            </a:r>
            <a:r>
              <a:rPr lang="es-ES" sz="2400" b="1" dirty="0" err="1"/>
              <a:t>possibility</a:t>
            </a:r>
            <a:r>
              <a:rPr lang="es-ES" sz="2400" b="1" dirty="0"/>
              <a:t> of </a:t>
            </a:r>
            <a:r>
              <a:rPr lang="es-ES" sz="2400" b="1" dirty="0" err="1"/>
              <a:t>overlapping</a:t>
            </a:r>
            <a:r>
              <a:rPr lang="es-ES" sz="2400" b="1" dirty="0"/>
              <a:t>) </a:t>
            </a:r>
            <a:r>
              <a:rPr lang="es-ES" sz="2400" b="1" dirty="0" err="1"/>
              <a:t>having</a:t>
            </a:r>
            <a:r>
              <a:rPr lang="es-ES" sz="2400" b="1" dirty="0"/>
              <a:t> doses of 228% and 300% (</a:t>
            </a:r>
            <a:r>
              <a:rPr lang="es-ES" sz="2400" b="1" dirty="0" err="1"/>
              <a:t>being</a:t>
            </a:r>
            <a:r>
              <a:rPr lang="es-ES" sz="2400" b="1" dirty="0"/>
              <a:t> 100% </a:t>
            </a:r>
            <a:r>
              <a:rPr lang="es-ES" sz="2400" b="1" dirty="0" err="1"/>
              <a:t>around</a:t>
            </a:r>
            <a:r>
              <a:rPr lang="es-ES" sz="2400" b="1" dirty="0"/>
              <a:t> 2 Gy)</a:t>
            </a:r>
            <a:endParaRPr lang="es-ES" sz="2800" b="1" dirty="0"/>
          </a:p>
        </p:txBody>
      </p:sp>
      <p:sp>
        <p:nvSpPr>
          <p:cNvPr id="4" name="3 Flecha arriba"/>
          <p:cNvSpPr/>
          <p:nvPr/>
        </p:nvSpPr>
        <p:spPr>
          <a:xfrm rot="11992974">
            <a:off x="6329363" y="5030788"/>
            <a:ext cx="738187" cy="798512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5" name="4 Flecha arriba"/>
          <p:cNvSpPr/>
          <p:nvPr/>
        </p:nvSpPr>
        <p:spPr>
          <a:xfrm rot="11992974">
            <a:off x="7186613" y="4959350"/>
            <a:ext cx="738187" cy="798513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6" name="5 Flecha arriba"/>
          <p:cNvSpPr/>
          <p:nvPr/>
        </p:nvSpPr>
        <p:spPr>
          <a:xfrm rot="12714650">
            <a:off x="2471738" y="1458913"/>
            <a:ext cx="738187" cy="798512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2928938" y="1000125"/>
            <a:ext cx="2643187" cy="4619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lvl="1" algn="ctr">
              <a:defRPr/>
            </a:pPr>
            <a:r>
              <a:rPr lang="es-ES" sz="2400" b="1" dirty="0" err="1"/>
              <a:t>Scatter</a:t>
            </a:r>
            <a:r>
              <a:rPr lang="es-ES" sz="2400" b="1" dirty="0"/>
              <a:t> </a:t>
            </a:r>
            <a:r>
              <a:rPr lang="es-ES" sz="2400" b="1" dirty="0" err="1"/>
              <a:t>dose</a:t>
            </a:r>
            <a:endParaRPr lang="es-ES" sz="2800" b="1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30175"/>
            <a:ext cx="8643937" cy="656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500188" y="3071813"/>
            <a:ext cx="4286250" cy="8302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lvl="1" algn="ctr">
              <a:defRPr/>
            </a:pPr>
            <a:r>
              <a:rPr lang="es-ES" sz="2400" b="1" dirty="0" err="1"/>
              <a:t>Only</a:t>
            </a:r>
            <a:r>
              <a:rPr lang="es-ES" sz="2400" b="1" dirty="0"/>
              <a:t> </a:t>
            </a:r>
            <a:r>
              <a:rPr lang="es-ES" sz="2400" b="1" dirty="0" err="1"/>
              <a:t>two</a:t>
            </a:r>
            <a:r>
              <a:rPr lang="es-ES" sz="2400" b="1" dirty="0"/>
              <a:t> </a:t>
            </a:r>
            <a:r>
              <a:rPr lang="es-ES" sz="2400" b="1" dirty="0" err="1"/>
              <a:t>procedures</a:t>
            </a:r>
            <a:r>
              <a:rPr lang="es-ES" sz="2400" b="1" dirty="0"/>
              <a:t> </a:t>
            </a:r>
            <a:r>
              <a:rPr lang="es-ES" sz="2400" b="1" dirty="0" err="1"/>
              <a:t>with</a:t>
            </a:r>
            <a:r>
              <a:rPr lang="es-ES" sz="2400" b="1" dirty="0"/>
              <a:t> </a:t>
            </a:r>
            <a:r>
              <a:rPr lang="es-ES" sz="2400" b="1" dirty="0" err="1"/>
              <a:t>relevant</a:t>
            </a:r>
            <a:r>
              <a:rPr lang="es-ES" sz="2400" b="1" dirty="0"/>
              <a:t> </a:t>
            </a:r>
            <a:r>
              <a:rPr lang="es-ES" sz="2400" b="1" dirty="0" err="1"/>
              <a:t>high</a:t>
            </a:r>
            <a:r>
              <a:rPr lang="es-ES" sz="2400" b="1" dirty="0"/>
              <a:t> </a:t>
            </a:r>
            <a:r>
              <a:rPr lang="es-ES" sz="2400" b="1" dirty="0" err="1"/>
              <a:t>dose</a:t>
            </a:r>
            <a:endParaRPr lang="es-ES" sz="2800" b="1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8DB9B-1F07-48CF-80C8-25912CFF53D9}" type="slidenum">
              <a:rPr lang="en-GB" smtClean="0"/>
              <a:pPr>
                <a:defRPr/>
              </a:pPr>
              <a:t>79</a:t>
            </a:fld>
            <a:endParaRPr lang="en-GB"/>
          </a:p>
        </p:txBody>
      </p:sp>
      <p:sp>
        <p:nvSpPr>
          <p:cNvPr id="3" name="2 CuadroTexto"/>
          <p:cNvSpPr txBox="1"/>
          <p:nvPr/>
        </p:nvSpPr>
        <p:spPr>
          <a:xfrm>
            <a:off x="500034" y="571480"/>
            <a:ext cx="821537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RP training and </a:t>
            </a:r>
            <a:r>
              <a:rPr lang="es-ES" sz="2000" b="1" dirty="0" err="1" smtClean="0"/>
              <a:t>certification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for</a:t>
            </a:r>
            <a:r>
              <a:rPr lang="es-ES" sz="2000" b="1" dirty="0" smtClean="0"/>
              <a:t> IR  </a:t>
            </a:r>
            <a:r>
              <a:rPr lang="es-ES" sz="2000" b="1" dirty="0" err="1" smtClean="0"/>
              <a:t>should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be</a:t>
            </a:r>
            <a:r>
              <a:rPr lang="es-ES" sz="2000" b="1" dirty="0" smtClean="0"/>
              <a:t> a </a:t>
            </a:r>
            <a:r>
              <a:rPr lang="es-ES" sz="2000" b="1" dirty="0" err="1" smtClean="0"/>
              <a:t>priority</a:t>
            </a:r>
            <a:endParaRPr lang="es-ES" sz="2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3372129" cy="498635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4357686" y="1214422"/>
            <a:ext cx="4286280" cy="48936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400" dirty="0" smtClean="0"/>
              <a:t> </a:t>
            </a:r>
            <a:r>
              <a:rPr lang="en-US" sz="2400" dirty="0" smtClean="0"/>
              <a:t>ICRP propose a </a:t>
            </a:r>
            <a:r>
              <a:rPr lang="en-US" sz="2400" b="1" dirty="0" smtClean="0"/>
              <a:t>second level of RP training</a:t>
            </a:r>
            <a:r>
              <a:rPr lang="en-US" sz="2400" dirty="0" smtClean="0"/>
              <a:t> for interventional radiologists and cardiologists, in addition to the training recommended for other physicians who use X-rays.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The Commission considers </a:t>
            </a:r>
            <a:r>
              <a:rPr lang="en-US" sz="2400" dirty="0" smtClean="0"/>
              <a:t>that provision of </a:t>
            </a:r>
            <a:r>
              <a:rPr lang="en-US" sz="2400" b="1" dirty="0" smtClean="0"/>
              <a:t>more </a:t>
            </a:r>
            <a:r>
              <a:rPr lang="en-US" sz="2400" b="1" dirty="0" smtClean="0"/>
              <a:t>RP training </a:t>
            </a:r>
            <a:r>
              <a:rPr lang="en-US" sz="2400" b="1" dirty="0" smtClean="0"/>
              <a:t>for these groups should be a priority.</a:t>
            </a:r>
            <a:endParaRPr lang="es-ES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73483B-BE45-44D7-B329-580FCB60B696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142875"/>
            <a:ext cx="8621713" cy="653415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F971E-A3C0-4020-B2D9-94980FB9A819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3" name="2 CuadroTexto"/>
          <p:cNvSpPr txBox="1"/>
          <p:nvPr/>
        </p:nvSpPr>
        <p:spPr>
          <a:xfrm>
            <a:off x="642938" y="500063"/>
            <a:ext cx="7786687" cy="708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/>
              <a:t>Patient and staff doses need to be considered for justification and optimization 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428750"/>
            <a:ext cx="6931025" cy="142875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428625" y="3071813"/>
            <a:ext cx="8286750" cy="3108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b="1" dirty="0"/>
              <a:t>Art. 54. Justification</a:t>
            </a:r>
            <a:r>
              <a:rPr lang="en-US" sz="2800" dirty="0"/>
              <a:t>: Account shall also be taken of the individual detriment from the exposure of the medical radiological staff and other individuals.</a:t>
            </a:r>
          </a:p>
          <a:p>
            <a:pPr>
              <a:defRPr/>
            </a:pPr>
            <a:r>
              <a:rPr lang="en-US" sz="2800" b="1" dirty="0"/>
              <a:t>Art. 55. Optimization</a:t>
            </a:r>
            <a:r>
              <a:rPr lang="en-US" sz="2800" dirty="0"/>
              <a:t>:  The </a:t>
            </a:r>
            <a:r>
              <a:rPr lang="en-US" sz="2800" dirty="0" err="1"/>
              <a:t>optimisation</a:t>
            </a:r>
            <a:r>
              <a:rPr lang="en-US" sz="2800" dirty="0"/>
              <a:t> shall include … the assessment and evaluation of patient and staff doses …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8297</TotalTime>
  <Words>2309</Words>
  <Application>Microsoft Office PowerPoint</Application>
  <PresentationFormat>Presentación en pantalla (4:3)</PresentationFormat>
  <Paragraphs>383</Paragraphs>
  <Slides>79</Slides>
  <Notes>35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79</vt:i4>
      </vt:variant>
    </vt:vector>
  </HeadingPairs>
  <TitlesOfParts>
    <vt:vector size="81" baseType="lpstr">
      <vt:lpstr>Aspecto</vt:lpstr>
      <vt:lpstr>Paint Shop Pro Image</vt:lpstr>
      <vt:lpstr>Refresher Course (RC20): Radiation Protection in interventional X-ray procedures</vt:lpstr>
      <vt:lpstr>Diapositiva 2</vt:lpstr>
      <vt:lpstr>Diapositiva 3</vt:lpstr>
      <vt:lpstr>Diapositiva 4</vt:lpstr>
      <vt:lpstr>ICRP-103  Justification for Medical Exposures </vt:lpstr>
      <vt:lpstr>Diapositiva 6</vt:lpstr>
      <vt:lpstr>ICRP-105; RP in Medicine </vt:lpstr>
      <vt:lpstr>Diapositiva 8</vt:lpstr>
      <vt:lpstr>Diapositiva 9</vt:lpstr>
      <vt:lpstr>ICRP documents in press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Patient dose reports for Interventional Cardiology (still no DICOM version) </vt:lpstr>
      <vt:lpstr>Diapositiva 19</vt:lpstr>
      <vt:lpstr>Diapositiva 20</vt:lpstr>
      <vt:lpstr>Diapositiva 21</vt:lpstr>
      <vt:lpstr>Diapositiva 22</vt:lpstr>
      <vt:lpstr>Radiation structured reports for Interventional Cardiology </vt:lpstr>
      <vt:lpstr>Diapositiva 24</vt:lpstr>
      <vt:lpstr>Diapositiva 25</vt:lpstr>
      <vt:lpstr>Diapositiva 26</vt:lpstr>
      <vt:lpstr>Diapositiva 27</vt:lpstr>
      <vt:lpstr>Practical advices to reduce patient doses (I)</vt:lpstr>
      <vt:lpstr>Practical advices to reduce patient doses (II)</vt:lpstr>
      <vt:lpstr>Practical advices to reduce staff doses</vt:lpstr>
      <vt:lpstr>Diapositiva 31</vt:lpstr>
      <vt:lpstr>Diapositiva 32</vt:lpstr>
      <vt:lpstr>Diapositiva 33</vt:lpstr>
      <vt:lpstr>ICRP Publication 105 (2007)</vt:lpstr>
      <vt:lpstr>Diapositiva 35</vt:lpstr>
      <vt:lpstr>Diapositiva 36</vt:lpstr>
      <vt:lpstr>Diapositiva 37</vt:lpstr>
      <vt:lpstr>Diapositiva 38</vt:lpstr>
      <vt:lpstr>Diapositiva 39</vt:lpstr>
      <vt:lpstr>ICRP report 85 (2001): Avoidance of Radiation Injuries from Interventional Procedures</vt:lpstr>
      <vt:lpstr>Diapositiva 41</vt:lpstr>
      <vt:lpstr>Diapositiva 42</vt:lpstr>
      <vt:lpstr>Diapositiva 43</vt:lpstr>
      <vt:lpstr>Diapositiva 44</vt:lpstr>
      <vt:lpstr>Diapositiva 45</vt:lpstr>
      <vt:lpstr>USA: Ziv Haskal survey in 2003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Vascular interventional room: biliary drainage Occupational dose for the interventionist (to the lens) is higher than the reference C-arm dosimeter when the ceiling suspended screen is not used 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We need to know the patient skin dose distribution … and industry is working on it</vt:lpstr>
      <vt:lpstr>Diapositiva 73</vt:lpstr>
      <vt:lpstr>Diapositiva 74</vt:lpstr>
      <vt:lpstr>DOLIR (Dose On Line for Interventional Radiology)</vt:lpstr>
      <vt:lpstr>Diapositiva 76</vt:lpstr>
      <vt:lpstr>Diapositiva 77</vt:lpstr>
      <vt:lpstr>Diapositiva 78</vt:lpstr>
      <vt:lpstr>Diapositiva 79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ONDAS ELECTROMAGNÉTICAS</dc:title>
  <dc:creator>EV</dc:creator>
  <cp:lastModifiedBy>FM-MAC1</cp:lastModifiedBy>
  <cp:revision>313</cp:revision>
  <dcterms:created xsi:type="dcterms:W3CDTF">2009-02-27T21:35:21Z</dcterms:created>
  <dcterms:modified xsi:type="dcterms:W3CDTF">2012-05-14T11:13:11Z</dcterms:modified>
</cp:coreProperties>
</file>